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85" r:id="rId4"/>
    <p:sldId id="286" r:id="rId5"/>
    <p:sldId id="358" r:id="rId6"/>
    <p:sldId id="287" r:id="rId7"/>
    <p:sldId id="360" r:id="rId8"/>
    <p:sldId id="359" r:id="rId9"/>
    <p:sldId id="361" r:id="rId10"/>
    <p:sldId id="362" r:id="rId11"/>
    <p:sldId id="368"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3" r:id="rId27"/>
    <p:sldId id="304" r:id="rId28"/>
    <p:sldId id="305" r:id="rId29"/>
    <p:sldId id="306" r:id="rId30"/>
    <p:sldId id="307" r:id="rId31"/>
    <p:sldId id="308" r:id="rId32"/>
    <p:sldId id="309" r:id="rId33"/>
    <p:sldId id="310" r:id="rId34"/>
    <p:sldId id="311" r:id="rId35"/>
    <p:sldId id="312" r:id="rId36"/>
    <p:sldId id="367" r:id="rId37"/>
    <p:sldId id="313" r:id="rId38"/>
    <p:sldId id="314" r:id="rId39"/>
    <p:sldId id="315" r:id="rId40"/>
    <p:sldId id="316" r:id="rId41"/>
    <p:sldId id="345" r:id="rId42"/>
    <p:sldId id="346" r:id="rId43"/>
    <p:sldId id="347" r:id="rId44"/>
    <p:sldId id="317" r:id="rId45"/>
    <p:sldId id="318" r:id="rId46"/>
    <p:sldId id="319" r:id="rId47"/>
    <p:sldId id="320" r:id="rId48"/>
    <p:sldId id="321" r:id="rId49"/>
    <p:sldId id="322" r:id="rId50"/>
    <p:sldId id="323" r:id="rId51"/>
    <p:sldId id="324" r:id="rId52"/>
    <p:sldId id="326" r:id="rId53"/>
    <p:sldId id="363" r:id="rId54"/>
    <p:sldId id="381" r:id="rId55"/>
    <p:sldId id="382" r:id="rId56"/>
    <p:sldId id="325" r:id="rId57"/>
    <p:sldId id="327" r:id="rId58"/>
    <p:sldId id="328" r:id="rId59"/>
    <p:sldId id="329" r:id="rId60"/>
    <p:sldId id="330" r:id="rId61"/>
    <p:sldId id="331" r:id="rId62"/>
    <p:sldId id="332" r:id="rId63"/>
    <p:sldId id="333" r:id="rId64"/>
    <p:sldId id="334" r:id="rId65"/>
    <p:sldId id="335" r:id="rId66"/>
    <p:sldId id="405" r:id="rId67"/>
    <p:sldId id="406" r:id="rId68"/>
    <p:sldId id="407" r:id="rId69"/>
    <p:sldId id="408" r:id="rId70"/>
    <p:sldId id="409" r:id="rId71"/>
    <p:sldId id="410" r:id="rId72"/>
    <p:sldId id="411" r:id="rId73"/>
    <p:sldId id="412" r:id="rId74"/>
    <p:sldId id="413" r:id="rId75"/>
    <p:sldId id="414" r:id="rId76"/>
    <p:sldId id="415" r:id="rId77"/>
    <p:sldId id="416" r:id="rId78"/>
    <p:sldId id="336" r:id="rId79"/>
    <p:sldId id="366" r:id="rId80"/>
    <p:sldId id="337" r:id="rId81"/>
    <p:sldId id="364" r:id="rId82"/>
    <p:sldId id="365"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3" r:id="rId96"/>
    <p:sldId id="384" r:id="rId97"/>
    <p:sldId id="385" r:id="rId98"/>
    <p:sldId id="386" r:id="rId99"/>
    <p:sldId id="387" r:id="rId100"/>
    <p:sldId id="388" r:id="rId101"/>
    <p:sldId id="389" r:id="rId102"/>
    <p:sldId id="390" r:id="rId103"/>
    <p:sldId id="391" r:id="rId104"/>
    <p:sldId id="392" r:id="rId105"/>
    <p:sldId id="393" r:id="rId106"/>
    <p:sldId id="394" r:id="rId107"/>
    <p:sldId id="395" r:id="rId108"/>
    <p:sldId id="396" r:id="rId109"/>
    <p:sldId id="397" r:id="rId110"/>
    <p:sldId id="398" r:id="rId111"/>
    <p:sldId id="399" r:id="rId112"/>
    <p:sldId id="400" r:id="rId113"/>
    <p:sldId id="401" r:id="rId114"/>
    <p:sldId id="402" r:id="rId115"/>
    <p:sldId id="403" r:id="rId116"/>
    <p:sldId id="404"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386099-759E-47AF-B5BA-C91AC6CEC5A3}"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220111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386099-759E-47AF-B5BA-C91AC6CEC5A3}"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75170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386099-759E-47AF-B5BA-C91AC6CEC5A3}"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26663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386099-759E-47AF-B5BA-C91AC6CEC5A3}"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223773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86099-759E-47AF-B5BA-C91AC6CEC5A3}"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123414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386099-759E-47AF-B5BA-C91AC6CEC5A3}"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1207874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386099-759E-47AF-B5BA-C91AC6CEC5A3}"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3995153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386099-759E-47AF-B5BA-C91AC6CEC5A3}"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3910420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386099-759E-47AF-B5BA-C91AC6CEC5A3}"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51597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86099-759E-47AF-B5BA-C91AC6CEC5A3}"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363734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86099-759E-47AF-B5BA-C91AC6CEC5A3}"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DC1802-3746-4BA3-8240-8194F1D13E6D}" type="slidenum">
              <a:rPr lang="en-US" smtClean="0"/>
              <a:t>‹#›</a:t>
            </a:fld>
            <a:endParaRPr lang="en-US"/>
          </a:p>
        </p:txBody>
      </p:sp>
    </p:spTree>
    <p:extLst>
      <p:ext uri="{BB962C8B-B14F-4D97-AF65-F5344CB8AC3E}">
        <p14:creationId xmlns:p14="http://schemas.microsoft.com/office/powerpoint/2010/main" val="393191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86099-759E-47AF-B5BA-C91AC6CEC5A3}"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C1802-3746-4BA3-8240-8194F1D13E6D}" type="slidenum">
              <a:rPr lang="en-US" smtClean="0"/>
              <a:t>‹#›</a:t>
            </a:fld>
            <a:endParaRPr lang="en-US"/>
          </a:p>
        </p:txBody>
      </p:sp>
    </p:spTree>
    <p:extLst>
      <p:ext uri="{BB962C8B-B14F-4D97-AF65-F5344CB8AC3E}">
        <p14:creationId xmlns:p14="http://schemas.microsoft.com/office/powerpoint/2010/main" val="2270949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Kaleakash/RunningBankingApp.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pkg.jenkins.io/redhat-stable/jenkins.io.key" TargetMode="External"/><Relationship Id="rId2" Type="http://schemas.openxmlformats.org/officeDocument/2006/relationships/hyperlink" Target="https://pkg.jenkins.io/redhat/jenkins.rep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Kaleakash/RunningBankingApp.git"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3.235.130.168/"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mailto:john@gmail.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capstone application application deploy in AWS with Docker and </a:t>
            </a:r>
            <a:r>
              <a:rPr lang="en-US" dirty="0"/>
              <a:t>J</a:t>
            </a:r>
            <a:r>
              <a:rPr lang="en-US" dirty="0" smtClean="0"/>
              <a:t>enkin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87650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2873" y="472184"/>
            <a:ext cx="9393381" cy="5913632"/>
          </a:xfrm>
          <a:prstGeom prst="rect">
            <a:avLst/>
          </a:prstGeom>
        </p:spPr>
      </p:pic>
    </p:spTree>
    <p:extLst>
      <p:ext uri="{BB962C8B-B14F-4D97-AF65-F5344CB8AC3E}">
        <p14:creationId xmlns:p14="http://schemas.microsoft.com/office/powerpoint/2010/main" val="2012747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home page </a:t>
            </a:r>
            <a:endParaRPr lang="en-US" dirty="0"/>
          </a:p>
        </p:txBody>
      </p:sp>
      <p:pic>
        <p:nvPicPr>
          <p:cNvPr id="4" name="Content Placeholder 3"/>
          <p:cNvPicPr>
            <a:picLocks noGrp="1" noChangeAspect="1"/>
          </p:cNvPicPr>
          <p:nvPr>
            <p:ph idx="1"/>
          </p:nvPr>
        </p:nvPicPr>
        <p:blipFill>
          <a:blip r:embed="rId2"/>
          <a:stretch>
            <a:fillRect/>
          </a:stretch>
        </p:blipFill>
        <p:spPr>
          <a:xfrm>
            <a:off x="2175926" y="1825625"/>
            <a:ext cx="7840148" cy="4351338"/>
          </a:xfrm>
          <a:prstGeom prst="rect">
            <a:avLst/>
          </a:prstGeom>
        </p:spPr>
      </p:pic>
    </p:spTree>
    <p:extLst>
      <p:ext uri="{BB962C8B-B14F-4D97-AF65-F5344CB8AC3E}">
        <p14:creationId xmlns:p14="http://schemas.microsoft.com/office/powerpoint/2010/main" val="1676578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view details </a:t>
            </a:r>
            <a:endParaRPr lang="en-US" dirty="0"/>
          </a:p>
        </p:txBody>
      </p:sp>
      <p:pic>
        <p:nvPicPr>
          <p:cNvPr id="4" name="Content Placeholder 3"/>
          <p:cNvPicPr>
            <a:picLocks noGrp="1" noChangeAspect="1"/>
          </p:cNvPicPr>
          <p:nvPr>
            <p:ph idx="1"/>
          </p:nvPr>
        </p:nvPicPr>
        <p:blipFill>
          <a:blip r:embed="rId2"/>
          <a:stretch>
            <a:fillRect/>
          </a:stretch>
        </p:blipFill>
        <p:spPr>
          <a:xfrm>
            <a:off x="2642811" y="1825625"/>
            <a:ext cx="6906377" cy="4351338"/>
          </a:xfrm>
          <a:prstGeom prst="rect">
            <a:avLst/>
          </a:prstGeom>
        </p:spPr>
      </p:pic>
    </p:spTree>
    <p:extLst>
      <p:ext uri="{BB962C8B-B14F-4D97-AF65-F5344CB8AC3E}">
        <p14:creationId xmlns:p14="http://schemas.microsoft.com/office/powerpoint/2010/main" val="35471457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few transaction operation </a:t>
            </a:r>
            <a:endParaRPr lang="en-US" dirty="0"/>
          </a:p>
        </p:txBody>
      </p:sp>
      <p:sp>
        <p:nvSpPr>
          <p:cNvPr id="3" name="Content Placeholder 2"/>
          <p:cNvSpPr>
            <a:spLocks noGrp="1"/>
          </p:cNvSpPr>
          <p:nvPr>
            <p:ph idx="1"/>
          </p:nvPr>
        </p:nvSpPr>
        <p:spPr>
          <a:xfrm>
            <a:off x="838200" y="1825625"/>
            <a:ext cx="2191327" cy="4351338"/>
          </a:xfrm>
        </p:spPr>
        <p:txBody>
          <a:bodyPr/>
          <a:lstStyle/>
          <a:p>
            <a:r>
              <a:rPr lang="en-US" dirty="0" smtClean="0"/>
              <a:t>Like </a:t>
            </a:r>
          </a:p>
          <a:p>
            <a:pPr lvl="1"/>
            <a:r>
              <a:rPr lang="en-US" dirty="0" smtClean="0"/>
              <a:t>withdraw </a:t>
            </a:r>
          </a:p>
          <a:p>
            <a:pPr lvl="1"/>
            <a:r>
              <a:rPr lang="en-US" dirty="0" smtClean="0"/>
              <a:t>deposit </a:t>
            </a:r>
          </a:p>
        </p:txBody>
      </p:sp>
    </p:spTree>
    <p:extLst>
      <p:ext uri="{BB962C8B-B14F-4D97-AF65-F5344CB8AC3E}">
        <p14:creationId xmlns:p14="http://schemas.microsoft.com/office/powerpoint/2010/main" val="2749968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transactional details </a:t>
            </a:r>
            <a:endParaRPr lang="en-US" dirty="0"/>
          </a:p>
        </p:txBody>
      </p:sp>
      <p:pic>
        <p:nvPicPr>
          <p:cNvPr id="4" name="Content Placeholder 3"/>
          <p:cNvPicPr>
            <a:picLocks noGrp="1" noChangeAspect="1"/>
          </p:cNvPicPr>
          <p:nvPr>
            <p:ph idx="1"/>
          </p:nvPr>
        </p:nvPicPr>
        <p:blipFill>
          <a:blip r:embed="rId2"/>
          <a:stretch>
            <a:fillRect/>
          </a:stretch>
        </p:blipFill>
        <p:spPr>
          <a:xfrm>
            <a:off x="1757831" y="1825625"/>
            <a:ext cx="8676337" cy="4351338"/>
          </a:xfrm>
          <a:prstGeom prst="rect">
            <a:avLst/>
          </a:prstGeom>
        </p:spPr>
      </p:pic>
    </p:spTree>
    <p:extLst>
      <p:ext uri="{BB962C8B-B14F-4D97-AF65-F5344CB8AC3E}">
        <p14:creationId xmlns:p14="http://schemas.microsoft.com/office/powerpoint/2010/main" val="1488197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 have to go </a:t>
            </a:r>
            <a:r>
              <a:rPr lang="en-US" dirty="0" err="1" smtClean="0"/>
              <a:t>github</a:t>
            </a:r>
            <a:r>
              <a:rPr lang="en-US" dirty="0" smtClean="0"/>
              <a:t> account </a:t>
            </a:r>
            <a:endParaRPr lang="en-US" dirty="0"/>
          </a:p>
        </p:txBody>
      </p:sp>
      <p:sp>
        <p:nvSpPr>
          <p:cNvPr id="3" name="Content Placeholder 2"/>
          <p:cNvSpPr>
            <a:spLocks noGrp="1"/>
          </p:cNvSpPr>
          <p:nvPr>
            <p:ph idx="1"/>
          </p:nvPr>
        </p:nvSpPr>
        <p:spPr/>
        <p:txBody>
          <a:bodyPr/>
          <a:lstStyle/>
          <a:p>
            <a:r>
              <a:rPr lang="en-US" dirty="0" smtClean="0"/>
              <a:t>To configure </a:t>
            </a:r>
            <a:r>
              <a:rPr lang="en-US" dirty="0" err="1" smtClean="0"/>
              <a:t>github</a:t>
            </a:r>
            <a:r>
              <a:rPr lang="en-US" dirty="0" smtClean="0"/>
              <a:t> hook with </a:t>
            </a:r>
            <a:r>
              <a:rPr lang="en-US" dirty="0" err="1" smtClean="0"/>
              <a:t>jenkin</a:t>
            </a:r>
            <a:r>
              <a:rPr lang="en-US" dirty="0" smtClean="0"/>
              <a:t> account. </a:t>
            </a:r>
          </a:p>
          <a:p>
            <a:endParaRPr lang="en-US" dirty="0"/>
          </a:p>
        </p:txBody>
      </p:sp>
    </p:spTree>
    <p:extLst>
      <p:ext uri="{BB962C8B-B14F-4D97-AF65-F5344CB8AC3E}">
        <p14:creationId xmlns:p14="http://schemas.microsoft.com/office/powerpoint/2010/main" val="24090600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4508" y="0"/>
            <a:ext cx="11462984" cy="6858000"/>
          </a:xfrm>
          <a:prstGeom prst="rect">
            <a:avLst/>
          </a:prstGeom>
        </p:spPr>
      </p:pic>
    </p:spTree>
    <p:extLst>
      <p:ext uri="{BB962C8B-B14F-4D97-AF65-F5344CB8AC3E}">
        <p14:creationId xmlns:p14="http://schemas.microsoft.com/office/powerpoint/2010/main" val="33052162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8733"/>
            <a:ext cx="12192000" cy="5960534"/>
          </a:xfrm>
          <a:prstGeom prst="rect">
            <a:avLst/>
          </a:prstGeom>
        </p:spPr>
      </p:pic>
    </p:spTree>
    <p:extLst>
      <p:ext uri="{BB962C8B-B14F-4D97-AF65-F5344CB8AC3E}">
        <p14:creationId xmlns:p14="http://schemas.microsoft.com/office/powerpoint/2010/main" val="3017408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a:t>
            </a:r>
            <a:r>
              <a:rPr lang="en-US" dirty="0" err="1" smtClean="0"/>
              <a:t>addhook</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1893367" y="1825625"/>
            <a:ext cx="8405265" cy="4351338"/>
          </a:xfrm>
          <a:prstGeom prst="rect">
            <a:avLst/>
          </a:prstGeom>
        </p:spPr>
      </p:pic>
    </p:spTree>
    <p:extLst>
      <p:ext uri="{BB962C8B-B14F-4D97-AF65-F5344CB8AC3E}">
        <p14:creationId xmlns:p14="http://schemas.microsoft.com/office/powerpoint/2010/main" val="202298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24077"/>
            <a:ext cx="12192000" cy="6409846"/>
          </a:xfrm>
          <a:prstGeom prst="rect">
            <a:avLst/>
          </a:prstGeom>
        </p:spPr>
      </p:pic>
    </p:spTree>
    <p:extLst>
      <p:ext uri="{BB962C8B-B14F-4D97-AF65-F5344CB8AC3E}">
        <p14:creationId xmlns:p14="http://schemas.microsoft.com/office/powerpoint/2010/main" val="1394469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configure or not </a:t>
            </a:r>
            <a:endParaRPr lang="en-US" dirty="0"/>
          </a:p>
        </p:txBody>
      </p:sp>
      <p:sp>
        <p:nvSpPr>
          <p:cNvPr id="3" name="Content Placeholder 2"/>
          <p:cNvSpPr>
            <a:spLocks noGrp="1"/>
          </p:cNvSpPr>
          <p:nvPr>
            <p:ph idx="1"/>
          </p:nvPr>
        </p:nvSpPr>
        <p:spPr>
          <a:xfrm>
            <a:off x="838200" y="1825625"/>
            <a:ext cx="10310091" cy="1148484"/>
          </a:xfrm>
        </p:spPr>
        <p:txBody>
          <a:bodyPr/>
          <a:lstStyle/>
          <a:p>
            <a:r>
              <a:rPr lang="en-US" dirty="0" smtClean="0"/>
              <a:t>If you get green color then configure property or else some error generate we need to check setting properly. </a:t>
            </a:r>
          </a:p>
          <a:p>
            <a:endParaRPr lang="en-US" dirty="0"/>
          </a:p>
        </p:txBody>
      </p:sp>
      <p:pic>
        <p:nvPicPr>
          <p:cNvPr id="4" name="Picture 3"/>
          <p:cNvPicPr>
            <a:picLocks noChangeAspect="1"/>
          </p:cNvPicPr>
          <p:nvPr/>
        </p:nvPicPr>
        <p:blipFill>
          <a:blip r:embed="rId2"/>
          <a:stretch>
            <a:fillRect/>
          </a:stretch>
        </p:blipFill>
        <p:spPr>
          <a:xfrm>
            <a:off x="1325493" y="3409506"/>
            <a:ext cx="8931414" cy="2255715"/>
          </a:xfrm>
          <a:prstGeom prst="rect">
            <a:avLst/>
          </a:prstGeom>
        </p:spPr>
      </p:pic>
    </p:spTree>
    <p:extLst>
      <p:ext uri="{BB962C8B-B14F-4D97-AF65-F5344CB8AC3E}">
        <p14:creationId xmlns:p14="http://schemas.microsoft.com/office/powerpoint/2010/main" val="395874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err="1" smtClean="0"/>
              <a:t>Jenkinsfile</a:t>
            </a:r>
            <a:r>
              <a:rPr lang="en-US" dirty="0" smtClean="0"/>
              <a:t> </a:t>
            </a:r>
            <a:endParaRPr lang="en-US" dirty="0"/>
          </a:p>
        </p:txBody>
      </p:sp>
      <p:sp>
        <p:nvSpPr>
          <p:cNvPr id="3" name="Content Placeholder 2"/>
          <p:cNvSpPr>
            <a:spLocks noGrp="1"/>
          </p:cNvSpPr>
          <p:nvPr>
            <p:ph idx="1"/>
          </p:nvPr>
        </p:nvSpPr>
        <p:spPr/>
        <p:txBody>
          <a:bodyPr/>
          <a:lstStyle/>
          <a:p>
            <a:r>
              <a:rPr lang="en-US" dirty="0" smtClean="0"/>
              <a:t>As of now this file contains only verify all required software version </a:t>
            </a:r>
          </a:p>
          <a:p>
            <a:endParaRPr lang="en-US" dirty="0"/>
          </a:p>
        </p:txBody>
      </p:sp>
      <p:pic>
        <p:nvPicPr>
          <p:cNvPr id="5" name="Picture 4"/>
          <p:cNvPicPr>
            <a:picLocks noChangeAspect="1"/>
          </p:cNvPicPr>
          <p:nvPr/>
        </p:nvPicPr>
        <p:blipFill>
          <a:blip r:embed="rId2"/>
          <a:stretch>
            <a:fillRect/>
          </a:stretch>
        </p:blipFill>
        <p:spPr>
          <a:xfrm>
            <a:off x="5853180" y="2399914"/>
            <a:ext cx="5768840" cy="4458086"/>
          </a:xfrm>
          <a:prstGeom prst="rect">
            <a:avLst/>
          </a:prstGeom>
        </p:spPr>
      </p:pic>
    </p:spTree>
    <p:extLst>
      <p:ext uri="{BB962C8B-B14F-4D97-AF65-F5344CB8AC3E}">
        <p14:creationId xmlns:p14="http://schemas.microsoft.com/office/powerpoint/2010/main" val="82654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do the changes </a:t>
            </a:r>
            <a:endParaRPr lang="en-US" dirty="0"/>
          </a:p>
        </p:txBody>
      </p:sp>
      <p:sp>
        <p:nvSpPr>
          <p:cNvPr id="3" name="Content Placeholder 2"/>
          <p:cNvSpPr>
            <a:spLocks noGrp="1"/>
          </p:cNvSpPr>
          <p:nvPr>
            <p:ph idx="1"/>
          </p:nvPr>
        </p:nvSpPr>
        <p:spPr>
          <a:xfrm>
            <a:off x="838200" y="1825625"/>
            <a:ext cx="10515600" cy="474230"/>
          </a:xfrm>
        </p:spPr>
        <p:txBody>
          <a:bodyPr>
            <a:normAutofit lnSpcReduction="10000"/>
          </a:bodyPr>
          <a:lstStyle/>
          <a:p>
            <a:r>
              <a:rPr lang="en-US" dirty="0" smtClean="0"/>
              <a:t>In index.compone.html page </a:t>
            </a:r>
          </a:p>
          <a:p>
            <a:endParaRPr lang="en-US" dirty="0"/>
          </a:p>
        </p:txBody>
      </p:sp>
      <p:pic>
        <p:nvPicPr>
          <p:cNvPr id="4" name="Picture 3"/>
          <p:cNvPicPr>
            <a:picLocks noChangeAspect="1"/>
          </p:cNvPicPr>
          <p:nvPr/>
        </p:nvPicPr>
        <p:blipFill>
          <a:blip r:embed="rId2"/>
          <a:stretch>
            <a:fillRect/>
          </a:stretch>
        </p:blipFill>
        <p:spPr>
          <a:xfrm>
            <a:off x="500925" y="2716173"/>
            <a:ext cx="9067948" cy="2903472"/>
          </a:xfrm>
          <a:prstGeom prst="rect">
            <a:avLst/>
          </a:prstGeom>
        </p:spPr>
      </p:pic>
    </p:spTree>
    <p:extLst>
      <p:ext uri="{BB962C8B-B14F-4D97-AF65-F5344CB8AC3E}">
        <p14:creationId xmlns:p14="http://schemas.microsoft.com/office/powerpoint/2010/main" val="41750587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by Banker Online application </a:t>
            </a:r>
            <a:endParaRPr lang="en-US" dirty="0"/>
          </a:p>
        </p:txBody>
      </p:sp>
      <p:pic>
        <p:nvPicPr>
          <p:cNvPr id="4" name="Content Placeholder 3"/>
          <p:cNvPicPr>
            <a:picLocks noGrp="1" noChangeAspect="1"/>
          </p:cNvPicPr>
          <p:nvPr>
            <p:ph idx="1"/>
          </p:nvPr>
        </p:nvPicPr>
        <p:blipFill>
          <a:blip r:embed="rId2"/>
          <a:stretch>
            <a:fillRect/>
          </a:stretch>
        </p:blipFill>
        <p:spPr>
          <a:xfrm>
            <a:off x="1649344" y="1878940"/>
            <a:ext cx="8893311" cy="4244708"/>
          </a:xfrm>
          <a:prstGeom prst="rect">
            <a:avLst/>
          </a:prstGeom>
        </p:spPr>
      </p:pic>
    </p:spTree>
    <p:extLst>
      <p:ext uri="{BB962C8B-B14F-4D97-AF65-F5344CB8AC3E}">
        <p14:creationId xmlns:p14="http://schemas.microsoft.com/office/powerpoint/2010/main" val="38722471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 build the project </a:t>
            </a:r>
            <a:endParaRPr lang="en-US" dirty="0"/>
          </a:p>
        </p:txBody>
      </p:sp>
      <p:sp>
        <p:nvSpPr>
          <p:cNvPr id="3" name="Content Placeholder 2"/>
          <p:cNvSpPr>
            <a:spLocks noGrp="1"/>
          </p:cNvSpPr>
          <p:nvPr>
            <p:ph idx="1"/>
          </p:nvPr>
        </p:nvSpPr>
        <p:spPr/>
        <p:txBody>
          <a:bodyPr/>
          <a:lstStyle/>
          <a:p>
            <a:r>
              <a:rPr lang="en-US" dirty="0" smtClean="0"/>
              <a:t>Real time build steps we write in pipeline but in Jenkin which is running on EC2 instance taking more time because we are using free tier ec2 instance so build steps we are doing in local machine and we are pushing complete build file in </a:t>
            </a:r>
            <a:r>
              <a:rPr lang="en-US" dirty="0" err="1" smtClean="0"/>
              <a:t>git</a:t>
            </a:r>
            <a:r>
              <a:rPr lang="en-US" dirty="0" smtClean="0"/>
              <a:t> hub account. </a:t>
            </a:r>
            <a:endParaRPr lang="en-US" dirty="0"/>
          </a:p>
        </p:txBody>
      </p:sp>
    </p:spTree>
    <p:extLst>
      <p:ext uri="{BB962C8B-B14F-4D97-AF65-F5344CB8AC3E}">
        <p14:creationId xmlns:p14="http://schemas.microsoft.com/office/powerpoint/2010/main" val="16270022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218" y="2100561"/>
            <a:ext cx="11656291" cy="2749240"/>
          </a:xfrm>
          <a:prstGeom prst="rect">
            <a:avLst/>
          </a:prstGeom>
        </p:spPr>
      </p:pic>
    </p:spTree>
    <p:extLst>
      <p:ext uri="{BB962C8B-B14F-4D97-AF65-F5344CB8AC3E}">
        <p14:creationId xmlns:p14="http://schemas.microsoft.com/office/powerpoint/2010/main" val="2006228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9887"/>
            <a:ext cx="12192000" cy="6338225"/>
          </a:xfrm>
          <a:prstGeom prst="rect">
            <a:avLst/>
          </a:prstGeom>
        </p:spPr>
      </p:pic>
    </p:spTree>
    <p:extLst>
      <p:ext uri="{BB962C8B-B14F-4D97-AF65-F5344CB8AC3E}">
        <p14:creationId xmlns:p14="http://schemas.microsoft.com/office/powerpoint/2010/main" val="219818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see build will execute automatically </a:t>
            </a:r>
            <a:endParaRPr lang="en-US" dirty="0"/>
          </a:p>
        </p:txBody>
      </p:sp>
      <p:sp>
        <p:nvSpPr>
          <p:cNvPr id="3" name="Content Placeholder 2"/>
          <p:cNvSpPr>
            <a:spLocks noGrp="1"/>
          </p:cNvSpPr>
          <p:nvPr>
            <p:ph idx="1"/>
          </p:nvPr>
        </p:nvSpPr>
        <p:spPr/>
        <p:txBody>
          <a:bodyPr/>
          <a:lstStyle/>
          <a:p>
            <a:r>
              <a:rPr lang="en-US" dirty="0" smtClean="0"/>
              <a:t>The time will display ec2 instance </a:t>
            </a:r>
            <a:r>
              <a:rPr lang="en-US" dirty="0" err="1" smtClean="0"/>
              <a:t>os</a:t>
            </a:r>
            <a:r>
              <a:rPr lang="en-US" dirty="0" smtClean="0"/>
              <a:t> </a:t>
            </a:r>
          </a:p>
          <a:p>
            <a:endParaRPr lang="en-US" dirty="0"/>
          </a:p>
        </p:txBody>
      </p:sp>
      <p:pic>
        <p:nvPicPr>
          <p:cNvPr id="5" name="Picture 4"/>
          <p:cNvPicPr>
            <a:picLocks noChangeAspect="1"/>
          </p:cNvPicPr>
          <p:nvPr/>
        </p:nvPicPr>
        <p:blipFill>
          <a:blip r:embed="rId2"/>
          <a:stretch>
            <a:fillRect/>
          </a:stretch>
        </p:blipFill>
        <p:spPr>
          <a:xfrm>
            <a:off x="5436553" y="2318327"/>
            <a:ext cx="6400257" cy="4299527"/>
          </a:xfrm>
          <a:prstGeom prst="rect">
            <a:avLst/>
          </a:prstGeom>
        </p:spPr>
      </p:pic>
    </p:spTree>
    <p:extLst>
      <p:ext uri="{BB962C8B-B14F-4D97-AF65-F5344CB8AC3E}">
        <p14:creationId xmlns:p14="http://schemas.microsoft.com/office/powerpoint/2010/main" val="218402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76011"/>
            <a:ext cx="12192000" cy="6105977"/>
          </a:xfrm>
          <a:prstGeom prst="rect">
            <a:avLst/>
          </a:prstGeom>
        </p:spPr>
      </p:pic>
    </p:spTree>
    <p:extLst>
      <p:ext uri="{BB962C8B-B14F-4D97-AF65-F5344CB8AC3E}">
        <p14:creationId xmlns:p14="http://schemas.microsoft.com/office/powerpoint/2010/main" val="2641936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do the login for </a:t>
            </a:r>
            <a:r>
              <a:rPr lang="en-US" dirty="0" err="1" smtClean="0"/>
              <a:t>aws</a:t>
            </a:r>
            <a:endParaRPr lang="en-US" dirty="0"/>
          </a:p>
        </p:txBody>
      </p:sp>
      <p:pic>
        <p:nvPicPr>
          <p:cNvPr id="4" name="Content Placeholder 3"/>
          <p:cNvPicPr>
            <a:picLocks noGrp="1" noChangeAspect="1"/>
          </p:cNvPicPr>
          <p:nvPr>
            <p:ph idx="1"/>
          </p:nvPr>
        </p:nvPicPr>
        <p:blipFill>
          <a:blip r:embed="rId2"/>
          <a:stretch>
            <a:fillRect/>
          </a:stretch>
        </p:blipFill>
        <p:spPr>
          <a:xfrm>
            <a:off x="3096610" y="1825625"/>
            <a:ext cx="5998779" cy="4351338"/>
          </a:xfrm>
          <a:prstGeom prst="rect">
            <a:avLst/>
          </a:prstGeom>
        </p:spPr>
      </p:pic>
    </p:spTree>
    <p:extLst>
      <p:ext uri="{BB962C8B-B14F-4D97-AF65-F5344CB8AC3E}">
        <p14:creationId xmlns:p14="http://schemas.microsoft.com/office/powerpoint/2010/main" val="3472471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Search bar search EC2 instance </a:t>
            </a:r>
            <a:endParaRPr lang="en-US" dirty="0"/>
          </a:p>
        </p:txBody>
      </p:sp>
      <p:pic>
        <p:nvPicPr>
          <p:cNvPr id="4" name="Content Placeholder 3"/>
          <p:cNvPicPr>
            <a:picLocks noGrp="1" noChangeAspect="1"/>
          </p:cNvPicPr>
          <p:nvPr>
            <p:ph idx="1"/>
          </p:nvPr>
        </p:nvPicPr>
        <p:blipFill>
          <a:blip r:embed="rId2"/>
          <a:stretch>
            <a:fillRect/>
          </a:stretch>
        </p:blipFill>
        <p:spPr>
          <a:xfrm>
            <a:off x="3080073" y="1825625"/>
            <a:ext cx="6031854" cy="4351338"/>
          </a:xfrm>
          <a:prstGeom prst="rect">
            <a:avLst/>
          </a:prstGeom>
        </p:spPr>
      </p:pic>
    </p:spTree>
    <p:extLst>
      <p:ext uri="{BB962C8B-B14F-4D97-AF65-F5344CB8AC3E}">
        <p14:creationId xmlns:p14="http://schemas.microsoft.com/office/powerpoint/2010/main" val="3535353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18816" y="1825625"/>
            <a:ext cx="8354367" cy="4351338"/>
          </a:xfrm>
          <a:prstGeom prst="rect">
            <a:avLst/>
          </a:prstGeom>
        </p:spPr>
      </p:pic>
    </p:spTree>
    <p:extLst>
      <p:ext uri="{BB962C8B-B14F-4D97-AF65-F5344CB8AC3E}">
        <p14:creationId xmlns:p14="http://schemas.microsoft.com/office/powerpoint/2010/main" val="371290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 have to click on launch button </a:t>
            </a:r>
            <a:endParaRPr lang="en-US" dirty="0"/>
          </a:p>
        </p:txBody>
      </p:sp>
      <p:pic>
        <p:nvPicPr>
          <p:cNvPr id="4" name="Content Placeholder 3"/>
          <p:cNvPicPr>
            <a:picLocks noGrp="1" noChangeAspect="1"/>
          </p:cNvPicPr>
          <p:nvPr>
            <p:ph idx="1"/>
          </p:nvPr>
        </p:nvPicPr>
        <p:blipFill>
          <a:blip r:embed="rId2"/>
          <a:stretch>
            <a:fillRect/>
          </a:stretch>
        </p:blipFill>
        <p:spPr>
          <a:xfrm>
            <a:off x="1918816" y="1825625"/>
            <a:ext cx="8354367" cy="4351338"/>
          </a:xfrm>
          <a:prstGeom prst="rect">
            <a:avLst/>
          </a:prstGeom>
        </p:spPr>
      </p:pic>
    </p:spTree>
    <p:extLst>
      <p:ext uri="{BB962C8B-B14F-4D97-AF65-F5344CB8AC3E}">
        <p14:creationId xmlns:p14="http://schemas.microsoft.com/office/powerpoint/2010/main" val="401465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name can be anything :phase2-instance </a:t>
            </a:r>
            <a:endParaRPr lang="en-US" dirty="0"/>
          </a:p>
        </p:txBody>
      </p:sp>
      <p:pic>
        <p:nvPicPr>
          <p:cNvPr id="5" name="Content Placeholder 4"/>
          <p:cNvPicPr>
            <a:picLocks noGrp="1" noChangeAspect="1"/>
          </p:cNvPicPr>
          <p:nvPr>
            <p:ph idx="1"/>
          </p:nvPr>
        </p:nvPicPr>
        <p:blipFill>
          <a:blip r:embed="rId2"/>
          <a:stretch>
            <a:fillRect/>
          </a:stretch>
        </p:blipFill>
        <p:spPr>
          <a:xfrm>
            <a:off x="3038303" y="1825625"/>
            <a:ext cx="6115393" cy="4351338"/>
          </a:xfrm>
          <a:prstGeom prst="rect">
            <a:avLst/>
          </a:prstGeom>
        </p:spPr>
      </p:pic>
    </p:spTree>
    <p:extLst>
      <p:ext uri="{BB962C8B-B14F-4D97-AF65-F5344CB8AC3E}">
        <p14:creationId xmlns:p14="http://schemas.microsoft.com/office/powerpoint/2010/main" val="144281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changes – default option </a:t>
            </a:r>
            <a:endParaRPr lang="en-US" dirty="0"/>
          </a:p>
        </p:txBody>
      </p:sp>
      <p:pic>
        <p:nvPicPr>
          <p:cNvPr id="4" name="Content Placeholder 3"/>
          <p:cNvPicPr>
            <a:picLocks noGrp="1" noChangeAspect="1"/>
          </p:cNvPicPr>
          <p:nvPr>
            <p:ph idx="1"/>
          </p:nvPr>
        </p:nvPicPr>
        <p:blipFill>
          <a:blip r:embed="rId2"/>
          <a:stretch>
            <a:fillRect/>
          </a:stretch>
        </p:blipFill>
        <p:spPr>
          <a:xfrm>
            <a:off x="2634565" y="1825625"/>
            <a:ext cx="6922870" cy="4351338"/>
          </a:xfrm>
          <a:prstGeom prst="rect">
            <a:avLst/>
          </a:prstGeom>
        </p:spPr>
      </p:pic>
    </p:spTree>
    <p:extLst>
      <p:ext uri="{BB962C8B-B14F-4D97-AF65-F5344CB8AC3E}">
        <p14:creationId xmlns:p14="http://schemas.microsoft.com/office/powerpoint/2010/main" val="221919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type – free tier (don’t change)</a:t>
            </a:r>
            <a:endParaRPr lang="en-US" dirty="0"/>
          </a:p>
        </p:txBody>
      </p:sp>
      <p:pic>
        <p:nvPicPr>
          <p:cNvPr id="4" name="Content Placeholder 3"/>
          <p:cNvPicPr>
            <a:picLocks noGrp="1" noChangeAspect="1"/>
          </p:cNvPicPr>
          <p:nvPr>
            <p:ph idx="1"/>
          </p:nvPr>
        </p:nvPicPr>
        <p:blipFill>
          <a:blip r:embed="rId2"/>
          <a:stretch>
            <a:fillRect/>
          </a:stretch>
        </p:blipFill>
        <p:spPr>
          <a:xfrm>
            <a:off x="2499781" y="1825625"/>
            <a:ext cx="7192437" cy="4351338"/>
          </a:xfrm>
          <a:prstGeom prst="rect">
            <a:avLst/>
          </a:prstGeom>
        </p:spPr>
      </p:pic>
    </p:spTree>
    <p:extLst>
      <p:ext uri="{BB962C8B-B14F-4D97-AF65-F5344CB8AC3E}">
        <p14:creationId xmlns:p14="http://schemas.microsoft.com/office/powerpoint/2010/main" val="256909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create key </a:t>
            </a:r>
            <a:endParaRPr lang="en-US" dirty="0"/>
          </a:p>
        </p:txBody>
      </p:sp>
      <p:pic>
        <p:nvPicPr>
          <p:cNvPr id="6" name="Content Placeholder 5"/>
          <p:cNvPicPr>
            <a:picLocks noGrp="1" noChangeAspect="1"/>
          </p:cNvPicPr>
          <p:nvPr>
            <p:ph idx="1"/>
          </p:nvPr>
        </p:nvPicPr>
        <p:blipFill>
          <a:blip r:embed="rId2"/>
          <a:stretch>
            <a:fillRect/>
          </a:stretch>
        </p:blipFill>
        <p:spPr>
          <a:xfrm>
            <a:off x="2199704" y="1825625"/>
            <a:ext cx="7792592" cy="4351338"/>
          </a:xfrm>
          <a:prstGeom prst="rect">
            <a:avLst/>
          </a:prstGeom>
        </p:spPr>
      </p:pic>
    </p:spTree>
    <p:extLst>
      <p:ext uri="{BB962C8B-B14F-4D97-AF65-F5344CB8AC3E}">
        <p14:creationId xmlns:p14="http://schemas.microsoft.com/office/powerpoint/2010/main" val="247471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project present in </a:t>
            </a:r>
            <a:r>
              <a:rPr lang="en-US" dirty="0" err="1" smtClean="0"/>
              <a:t>git</a:t>
            </a:r>
            <a:r>
              <a:rPr lang="en-US" dirty="0" smtClean="0"/>
              <a:t> repository in below URL </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github.com/Kaleakash/RunningBankingApp.git</a:t>
            </a:r>
            <a:endParaRPr lang="en-US" dirty="0" smtClean="0"/>
          </a:p>
          <a:p>
            <a:endParaRPr lang="en-US" dirty="0"/>
          </a:p>
          <a:p>
            <a:r>
              <a:rPr lang="en-US" dirty="0" err="1" smtClean="0"/>
              <a:t>Plz</a:t>
            </a:r>
            <a:r>
              <a:rPr lang="en-US" dirty="0" smtClean="0"/>
              <a:t> login to virtual lab and clone this project in virtual lab using command as </a:t>
            </a:r>
          </a:p>
          <a:p>
            <a:r>
              <a:rPr lang="en-US" dirty="0" err="1"/>
              <a:t>g</a:t>
            </a:r>
            <a:r>
              <a:rPr lang="en-US" dirty="0" err="1" smtClean="0"/>
              <a:t>it</a:t>
            </a:r>
            <a:r>
              <a:rPr lang="en-US" dirty="0" smtClean="0"/>
              <a:t> clone </a:t>
            </a:r>
            <a:r>
              <a:rPr lang="en-US" dirty="0">
                <a:hlinkClick r:id="rId2"/>
              </a:rPr>
              <a:t>https://</a:t>
            </a:r>
            <a:r>
              <a:rPr lang="en-US" dirty="0" smtClean="0">
                <a:hlinkClick r:id="rId2"/>
              </a:rPr>
              <a:t>github.com/Kaleakash/RunningBankingApp.git</a:t>
            </a:r>
            <a:endParaRPr lang="en-US" dirty="0" smtClean="0"/>
          </a:p>
        </p:txBody>
      </p:sp>
    </p:spTree>
    <p:extLst>
      <p:ext uri="{BB962C8B-B14F-4D97-AF65-F5344CB8AC3E}">
        <p14:creationId xmlns:p14="http://schemas.microsoft.com/office/powerpoint/2010/main" val="2232660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key  (please remember path of the file which help to connect to instance )</a:t>
            </a:r>
            <a:endParaRPr lang="en-US" dirty="0"/>
          </a:p>
        </p:txBody>
      </p:sp>
      <p:sp>
        <p:nvSpPr>
          <p:cNvPr id="3" name="Content Placeholder 2"/>
          <p:cNvSpPr>
            <a:spLocks noGrp="1"/>
          </p:cNvSpPr>
          <p:nvPr>
            <p:ph idx="1"/>
          </p:nvPr>
        </p:nvSpPr>
        <p:spPr>
          <a:xfrm>
            <a:off x="838200" y="1825625"/>
            <a:ext cx="4777509" cy="4351338"/>
          </a:xfrm>
        </p:spPr>
        <p:txBody>
          <a:bodyPr>
            <a:normAutofit lnSpcReduction="10000"/>
          </a:bodyPr>
          <a:lstStyle/>
          <a:p>
            <a:r>
              <a:rPr lang="en-US" dirty="0" err="1" smtClean="0"/>
              <a:t>Keyname</a:t>
            </a:r>
            <a:r>
              <a:rPr lang="en-US" dirty="0" smtClean="0"/>
              <a:t> is </a:t>
            </a:r>
            <a:r>
              <a:rPr lang="en-US" b="1" dirty="0" smtClean="0"/>
              <a:t>phase2-keys</a:t>
            </a:r>
          </a:p>
          <a:p>
            <a:pPr marL="0" indent="0">
              <a:buNone/>
            </a:pPr>
            <a:r>
              <a:rPr lang="en-US" dirty="0" smtClean="0"/>
              <a:t>Private key file format </a:t>
            </a:r>
          </a:p>
          <a:p>
            <a:pPr marL="514350" indent="-514350">
              <a:buAutoNum type="arabicPeriod"/>
            </a:pPr>
            <a:r>
              <a:rPr lang="en-US" dirty="0" smtClean="0"/>
              <a:t>.</a:t>
            </a:r>
            <a:r>
              <a:rPr lang="en-US" dirty="0" err="1" smtClean="0"/>
              <a:t>pem</a:t>
            </a:r>
            <a:endParaRPr lang="en-US" dirty="0" smtClean="0"/>
          </a:p>
          <a:p>
            <a:pPr marL="457200" lvl="1" indent="0">
              <a:buNone/>
            </a:pPr>
            <a:r>
              <a:rPr lang="en-US" dirty="0" smtClean="0"/>
              <a:t>If client is SSH client you can create </a:t>
            </a:r>
          </a:p>
          <a:p>
            <a:pPr marL="457200" lvl="1" indent="0">
              <a:buNone/>
            </a:pPr>
            <a:r>
              <a:rPr lang="en-US" dirty="0" smtClean="0"/>
              <a:t>In MAC or </a:t>
            </a:r>
            <a:r>
              <a:rPr lang="en-US" dirty="0" err="1" smtClean="0"/>
              <a:t>unix</a:t>
            </a:r>
            <a:r>
              <a:rPr lang="en-US" dirty="0" smtClean="0"/>
              <a:t> we can use normal terminal as SSH client but in window we have to use </a:t>
            </a:r>
            <a:r>
              <a:rPr lang="en-US" dirty="0" err="1" smtClean="0"/>
              <a:t>gitbash</a:t>
            </a:r>
            <a:r>
              <a:rPr lang="en-US" dirty="0" smtClean="0"/>
              <a:t> which support SSH client </a:t>
            </a:r>
          </a:p>
          <a:p>
            <a:pPr marL="514350" indent="-514350">
              <a:buAutoNum type="arabicPeriod"/>
            </a:pPr>
            <a:r>
              <a:rPr lang="en-US" dirty="0" smtClean="0"/>
              <a:t>.</a:t>
            </a:r>
            <a:r>
              <a:rPr lang="en-US" dirty="0" err="1" smtClean="0"/>
              <a:t>ppk</a:t>
            </a:r>
            <a:r>
              <a:rPr lang="en-US" dirty="0" smtClean="0"/>
              <a:t> : this for window with putty tool. </a:t>
            </a:r>
          </a:p>
        </p:txBody>
      </p:sp>
      <p:pic>
        <p:nvPicPr>
          <p:cNvPr id="6" name="Picture 5"/>
          <p:cNvPicPr>
            <a:picLocks noChangeAspect="1"/>
          </p:cNvPicPr>
          <p:nvPr/>
        </p:nvPicPr>
        <p:blipFill>
          <a:blip r:embed="rId2"/>
          <a:stretch>
            <a:fillRect/>
          </a:stretch>
        </p:blipFill>
        <p:spPr>
          <a:xfrm>
            <a:off x="6180453" y="1690688"/>
            <a:ext cx="5409612" cy="5268552"/>
          </a:xfrm>
          <a:prstGeom prst="rect">
            <a:avLst/>
          </a:prstGeom>
        </p:spPr>
      </p:pic>
    </p:spTree>
    <p:extLst>
      <p:ext uri="{BB962C8B-B14F-4D97-AF65-F5344CB8AC3E}">
        <p14:creationId xmlns:p14="http://schemas.microsoft.com/office/powerpoint/2010/main" val="4035972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9514" y="75909"/>
            <a:ext cx="7292972" cy="6706181"/>
          </a:xfrm>
          <a:prstGeom prst="rect">
            <a:avLst/>
          </a:prstGeom>
        </p:spPr>
      </p:pic>
    </p:spTree>
    <p:extLst>
      <p:ext uri="{BB962C8B-B14F-4D97-AF65-F5344CB8AC3E}">
        <p14:creationId xmlns:p14="http://schemas.microsoft.com/office/powerpoint/2010/main" val="84259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 are default don’t do any changes </a:t>
            </a:r>
            <a:endParaRPr lang="en-US" dirty="0"/>
          </a:p>
        </p:txBody>
      </p:sp>
      <p:pic>
        <p:nvPicPr>
          <p:cNvPr id="4" name="Picture 3"/>
          <p:cNvPicPr>
            <a:picLocks noChangeAspect="1"/>
          </p:cNvPicPr>
          <p:nvPr/>
        </p:nvPicPr>
        <p:blipFill>
          <a:blip r:embed="rId2"/>
          <a:stretch>
            <a:fillRect/>
          </a:stretch>
        </p:blipFill>
        <p:spPr>
          <a:xfrm>
            <a:off x="1293091" y="2439165"/>
            <a:ext cx="7803397" cy="4065929"/>
          </a:xfrm>
          <a:prstGeom prst="rect">
            <a:avLst/>
          </a:prstGeom>
        </p:spPr>
      </p:pic>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122569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71615"/>
            <a:ext cx="12192000" cy="5714769"/>
          </a:xfrm>
          <a:prstGeom prst="rect">
            <a:avLst/>
          </a:prstGeom>
        </p:spPr>
      </p:pic>
    </p:spTree>
    <p:extLst>
      <p:ext uri="{BB962C8B-B14F-4D97-AF65-F5344CB8AC3E}">
        <p14:creationId xmlns:p14="http://schemas.microsoft.com/office/powerpoint/2010/main" val="16920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for few minutes to instance to run </a:t>
            </a:r>
            <a:endParaRPr lang="en-US" dirty="0"/>
          </a:p>
        </p:txBody>
      </p:sp>
      <p:pic>
        <p:nvPicPr>
          <p:cNvPr id="5" name="Content Placeholder 4"/>
          <p:cNvPicPr>
            <a:picLocks noGrp="1" noChangeAspect="1"/>
          </p:cNvPicPr>
          <p:nvPr>
            <p:ph idx="1"/>
          </p:nvPr>
        </p:nvPicPr>
        <p:blipFill>
          <a:blip r:embed="rId2"/>
          <a:stretch>
            <a:fillRect/>
          </a:stretch>
        </p:blipFill>
        <p:spPr>
          <a:xfrm>
            <a:off x="838200" y="3088165"/>
            <a:ext cx="10515600" cy="1826257"/>
          </a:xfrm>
          <a:prstGeom prst="rect">
            <a:avLst/>
          </a:prstGeom>
        </p:spPr>
      </p:pic>
    </p:spTree>
    <p:extLst>
      <p:ext uri="{BB962C8B-B14F-4D97-AF65-F5344CB8AC3E}">
        <p14:creationId xmlns:p14="http://schemas.microsoft.com/office/powerpoint/2010/main" val="325586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instance up </a:t>
            </a:r>
            <a:endParaRPr lang="en-US" dirty="0"/>
          </a:p>
        </p:txBody>
      </p:sp>
      <p:pic>
        <p:nvPicPr>
          <p:cNvPr id="4" name="Content Placeholder 3"/>
          <p:cNvPicPr>
            <a:picLocks noGrp="1" noChangeAspect="1"/>
          </p:cNvPicPr>
          <p:nvPr>
            <p:ph idx="1"/>
          </p:nvPr>
        </p:nvPicPr>
        <p:blipFill>
          <a:blip r:embed="rId2"/>
          <a:stretch>
            <a:fillRect/>
          </a:stretch>
        </p:blipFill>
        <p:spPr>
          <a:xfrm>
            <a:off x="838200" y="1784273"/>
            <a:ext cx="10515600" cy="2032588"/>
          </a:xfrm>
          <a:prstGeom prst="rect">
            <a:avLst/>
          </a:prstGeom>
        </p:spPr>
      </p:pic>
    </p:spTree>
    <p:extLst>
      <p:ext uri="{BB962C8B-B14F-4D97-AF65-F5344CB8AC3E}">
        <p14:creationId xmlns:p14="http://schemas.microsoft.com/office/powerpoint/2010/main" val="117722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click on check box of instance and click on connect </a:t>
            </a:r>
            <a:endParaRPr lang="en-US" dirty="0"/>
          </a:p>
        </p:txBody>
      </p:sp>
      <p:pic>
        <p:nvPicPr>
          <p:cNvPr id="5" name="Content Placeholder 4"/>
          <p:cNvPicPr>
            <a:picLocks noGrp="1" noChangeAspect="1"/>
          </p:cNvPicPr>
          <p:nvPr>
            <p:ph idx="1"/>
          </p:nvPr>
        </p:nvPicPr>
        <p:blipFill>
          <a:blip r:embed="rId2"/>
          <a:stretch>
            <a:fillRect/>
          </a:stretch>
        </p:blipFill>
        <p:spPr>
          <a:xfrm>
            <a:off x="838200" y="2937484"/>
            <a:ext cx="10515600" cy="2127619"/>
          </a:xfrm>
          <a:prstGeom prst="rect">
            <a:avLst/>
          </a:prstGeom>
        </p:spPr>
      </p:pic>
    </p:spTree>
    <p:extLst>
      <p:ext uri="{BB962C8B-B14F-4D97-AF65-F5344CB8AC3E}">
        <p14:creationId xmlns:p14="http://schemas.microsoft.com/office/powerpoint/2010/main" val="2421106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88548"/>
          </a:xfrm>
        </p:spPr>
        <p:txBody>
          <a:bodyPr>
            <a:normAutofit fontScale="90000"/>
          </a:bodyPr>
          <a:lstStyle/>
          <a:p>
            <a:r>
              <a:rPr lang="en-US" dirty="0" smtClean="0"/>
              <a:t>Now you have to copy and example code content which help to connect running instance through </a:t>
            </a:r>
            <a:r>
              <a:rPr lang="en-US" dirty="0" err="1" smtClean="0"/>
              <a:t>ssh</a:t>
            </a:r>
            <a:r>
              <a:rPr lang="en-US" dirty="0" smtClean="0"/>
              <a:t> client </a:t>
            </a:r>
            <a:endParaRPr lang="en-US" dirty="0"/>
          </a:p>
        </p:txBody>
      </p:sp>
      <p:pic>
        <p:nvPicPr>
          <p:cNvPr id="5" name="Content Placeholder 4"/>
          <p:cNvPicPr>
            <a:picLocks noGrp="1" noChangeAspect="1"/>
          </p:cNvPicPr>
          <p:nvPr>
            <p:ph idx="1"/>
          </p:nvPr>
        </p:nvPicPr>
        <p:blipFill>
          <a:blip r:embed="rId2"/>
          <a:stretch>
            <a:fillRect/>
          </a:stretch>
        </p:blipFill>
        <p:spPr>
          <a:xfrm>
            <a:off x="3020854" y="2254250"/>
            <a:ext cx="6150292" cy="3922713"/>
          </a:xfrm>
          <a:prstGeom prst="rect">
            <a:avLst/>
          </a:prstGeom>
        </p:spPr>
      </p:pic>
    </p:spTree>
    <p:extLst>
      <p:ext uri="{BB962C8B-B14F-4D97-AF65-F5344CB8AC3E}">
        <p14:creationId xmlns:p14="http://schemas.microsoft.com/office/powerpoint/2010/main" val="89369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connect instance </a:t>
            </a:r>
            <a:endParaRPr lang="en-US" dirty="0"/>
          </a:p>
        </p:txBody>
      </p:sp>
      <p:sp>
        <p:nvSpPr>
          <p:cNvPr id="3" name="Content Placeholder 2"/>
          <p:cNvSpPr>
            <a:spLocks noGrp="1"/>
          </p:cNvSpPr>
          <p:nvPr>
            <p:ph idx="1"/>
          </p:nvPr>
        </p:nvSpPr>
        <p:spPr/>
        <p:txBody>
          <a:bodyPr/>
          <a:lstStyle/>
          <a:p>
            <a:r>
              <a:rPr lang="en-US" dirty="0" smtClean="0"/>
              <a:t>If you are connecting from window please using </a:t>
            </a:r>
            <a:r>
              <a:rPr lang="en-US" dirty="0" err="1" smtClean="0"/>
              <a:t>gitbash</a:t>
            </a:r>
            <a:r>
              <a:rPr lang="en-US" dirty="0" smtClean="0"/>
              <a:t>. Open </a:t>
            </a:r>
            <a:r>
              <a:rPr lang="en-US" dirty="0" err="1" smtClean="0"/>
              <a:t>gitbash</a:t>
            </a:r>
            <a:r>
              <a:rPr lang="en-US" dirty="0" smtClean="0"/>
              <a:t> in the location where .</a:t>
            </a:r>
            <a:r>
              <a:rPr lang="en-US" dirty="0" err="1" smtClean="0"/>
              <a:t>pem</a:t>
            </a:r>
            <a:r>
              <a:rPr lang="en-US" dirty="0" smtClean="0"/>
              <a:t> file present </a:t>
            </a:r>
          </a:p>
          <a:p>
            <a:r>
              <a:rPr lang="en-US" dirty="0" smtClean="0"/>
              <a:t>If you are connection from </a:t>
            </a:r>
            <a:r>
              <a:rPr lang="en-US" dirty="0" err="1" smtClean="0"/>
              <a:t>unix</a:t>
            </a:r>
            <a:r>
              <a:rPr lang="en-US" dirty="0" smtClean="0"/>
              <a:t> or mac. Please open terminal in that location where .</a:t>
            </a:r>
            <a:r>
              <a:rPr lang="en-US" dirty="0" err="1" smtClean="0"/>
              <a:t>pem</a:t>
            </a:r>
            <a:r>
              <a:rPr lang="en-US" dirty="0" smtClean="0"/>
              <a:t> file present. </a:t>
            </a:r>
            <a:endParaRPr lang="en-US" dirty="0"/>
          </a:p>
        </p:txBody>
      </p:sp>
    </p:spTree>
    <p:extLst>
      <p:ext uri="{BB962C8B-B14F-4D97-AF65-F5344CB8AC3E}">
        <p14:creationId xmlns:p14="http://schemas.microsoft.com/office/powerpoint/2010/main" val="29655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file present in desktop so I have point to desktop using </a:t>
            </a:r>
            <a:r>
              <a:rPr lang="en-US" dirty="0" err="1" smtClean="0"/>
              <a:t>gitbash</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1939345" y="1825625"/>
            <a:ext cx="8313309" cy="4351338"/>
          </a:xfrm>
          <a:prstGeom prst="rect">
            <a:avLst/>
          </a:prstGeom>
        </p:spPr>
      </p:pic>
    </p:spTree>
    <p:extLst>
      <p:ext uri="{BB962C8B-B14F-4D97-AF65-F5344CB8AC3E}">
        <p14:creationId xmlns:p14="http://schemas.microsoft.com/office/powerpoint/2010/main" val="213933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the virtual lab and clone the project </a:t>
            </a:r>
            <a:endParaRPr lang="en-US" dirty="0"/>
          </a:p>
        </p:txBody>
      </p:sp>
      <p:pic>
        <p:nvPicPr>
          <p:cNvPr id="5" name="Content Placeholder 4"/>
          <p:cNvPicPr>
            <a:picLocks noGrp="1" noChangeAspect="1"/>
          </p:cNvPicPr>
          <p:nvPr>
            <p:ph idx="1"/>
          </p:nvPr>
        </p:nvPicPr>
        <p:blipFill>
          <a:blip r:embed="rId2"/>
          <a:stretch>
            <a:fillRect/>
          </a:stretch>
        </p:blipFill>
        <p:spPr>
          <a:xfrm>
            <a:off x="838200" y="1859097"/>
            <a:ext cx="10515600" cy="2603376"/>
          </a:xfrm>
          <a:prstGeom prst="rect">
            <a:avLst/>
          </a:prstGeom>
        </p:spPr>
      </p:pic>
    </p:spTree>
    <p:extLst>
      <p:ext uri="{BB962C8B-B14F-4D97-AF65-F5344CB8AC3E}">
        <p14:creationId xmlns:p14="http://schemas.microsoft.com/office/powerpoint/2010/main" val="3732981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paste that command to connect this terminal to </a:t>
            </a:r>
            <a:r>
              <a:rPr lang="en-US" dirty="0" err="1" smtClean="0"/>
              <a:t>aws</a:t>
            </a:r>
            <a:r>
              <a:rPr lang="en-US" dirty="0" smtClean="0"/>
              <a:t> instance </a:t>
            </a:r>
            <a:endParaRPr lang="en-US" dirty="0"/>
          </a:p>
        </p:txBody>
      </p:sp>
      <p:pic>
        <p:nvPicPr>
          <p:cNvPr id="6" name="Content Placeholder 5"/>
          <p:cNvPicPr>
            <a:picLocks noGrp="1" noChangeAspect="1"/>
          </p:cNvPicPr>
          <p:nvPr>
            <p:ph idx="1"/>
          </p:nvPr>
        </p:nvPicPr>
        <p:blipFill>
          <a:blip r:embed="rId2"/>
          <a:stretch>
            <a:fillRect/>
          </a:stretch>
        </p:blipFill>
        <p:spPr>
          <a:xfrm>
            <a:off x="838200" y="2215282"/>
            <a:ext cx="10515600" cy="3572023"/>
          </a:xfrm>
          <a:prstGeom prst="rect">
            <a:avLst/>
          </a:prstGeom>
        </p:spPr>
      </p:pic>
    </p:spTree>
    <p:extLst>
      <p:ext uri="{BB962C8B-B14F-4D97-AF65-F5344CB8AC3E}">
        <p14:creationId xmlns:p14="http://schemas.microsoft.com/office/powerpoint/2010/main" val="24851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to update instance using command as </a:t>
            </a:r>
            <a:endParaRPr lang="en-US" dirty="0"/>
          </a:p>
        </p:txBody>
      </p:sp>
      <p:sp>
        <p:nvSpPr>
          <p:cNvPr id="3" name="Content Placeholder 2"/>
          <p:cNvSpPr>
            <a:spLocks noGrp="1"/>
          </p:cNvSpPr>
          <p:nvPr>
            <p:ph idx="1"/>
          </p:nvPr>
        </p:nvSpPr>
        <p:spPr/>
        <p:txBody>
          <a:bodyPr/>
          <a:lstStyle/>
          <a:p>
            <a:r>
              <a:rPr lang="en-US" dirty="0" err="1"/>
              <a:t>s</a:t>
            </a:r>
            <a:r>
              <a:rPr lang="en-US" dirty="0" err="1" smtClean="0"/>
              <a:t>udo</a:t>
            </a:r>
            <a:r>
              <a:rPr lang="en-US" dirty="0" smtClean="0"/>
              <a:t> yum –y update </a:t>
            </a:r>
          </a:p>
          <a:p>
            <a:endParaRPr lang="en-US" dirty="0"/>
          </a:p>
        </p:txBody>
      </p:sp>
      <p:pic>
        <p:nvPicPr>
          <p:cNvPr id="4" name="Picture 3"/>
          <p:cNvPicPr>
            <a:picLocks noChangeAspect="1"/>
          </p:cNvPicPr>
          <p:nvPr/>
        </p:nvPicPr>
        <p:blipFill>
          <a:blip r:embed="rId2"/>
          <a:stretch>
            <a:fillRect/>
          </a:stretch>
        </p:blipFill>
        <p:spPr>
          <a:xfrm>
            <a:off x="1439776" y="2884123"/>
            <a:ext cx="9312447" cy="1089754"/>
          </a:xfrm>
          <a:prstGeom prst="rect">
            <a:avLst/>
          </a:prstGeom>
        </p:spPr>
      </p:pic>
    </p:spTree>
    <p:extLst>
      <p:ext uri="{BB962C8B-B14F-4D97-AF65-F5344CB8AC3E}">
        <p14:creationId xmlns:p14="http://schemas.microsoft.com/office/powerpoint/2010/main" val="401925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need to instance </a:t>
            </a:r>
            <a:r>
              <a:rPr lang="en-US" dirty="0" err="1" smtClean="0"/>
              <a:t>git</a:t>
            </a:r>
            <a:r>
              <a:rPr lang="en-US" dirty="0" smtClean="0"/>
              <a:t> in ec2 instance </a:t>
            </a:r>
            <a:endParaRPr lang="en-US" dirty="0"/>
          </a:p>
        </p:txBody>
      </p:sp>
      <p:sp>
        <p:nvSpPr>
          <p:cNvPr id="3" name="Content Placeholder 2"/>
          <p:cNvSpPr>
            <a:spLocks noGrp="1"/>
          </p:cNvSpPr>
          <p:nvPr>
            <p:ph idx="1"/>
          </p:nvPr>
        </p:nvSpPr>
        <p:spPr/>
        <p:txBody>
          <a:bodyPr/>
          <a:lstStyle/>
          <a:p>
            <a:r>
              <a:rPr lang="en-US" dirty="0" err="1"/>
              <a:t>sudo</a:t>
            </a:r>
            <a:r>
              <a:rPr lang="en-US" dirty="0"/>
              <a:t> yum install </a:t>
            </a:r>
            <a:r>
              <a:rPr lang="en-US" dirty="0" err="1"/>
              <a:t>git</a:t>
            </a:r>
            <a:r>
              <a:rPr lang="en-US" dirty="0"/>
              <a:t> </a:t>
            </a:r>
            <a:r>
              <a:rPr lang="en-US" dirty="0" smtClean="0"/>
              <a:t>–y</a:t>
            </a:r>
          </a:p>
          <a:p>
            <a:endParaRPr lang="en-US" dirty="0"/>
          </a:p>
        </p:txBody>
      </p:sp>
      <p:pic>
        <p:nvPicPr>
          <p:cNvPr id="4" name="Picture 3"/>
          <p:cNvPicPr>
            <a:picLocks noChangeAspect="1"/>
          </p:cNvPicPr>
          <p:nvPr/>
        </p:nvPicPr>
        <p:blipFill>
          <a:blip r:embed="rId2"/>
          <a:stretch>
            <a:fillRect/>
          </a:stretch>
        </p:blipFill>
        <p:spPr>
          <a:xfrm>
            <a:off x="1022645" y="2385885"/>
            <a:ext cx="9167654" cy="2270957"/>
          </a:xfrm>
          <a:prstGeom prst="rect">
            <a:avLst/>
          </a:prstGeom>
        </p:spPr>
      </p:pic>
      <p:pic>
        <p:nvPicPr>
          <p:cNvPr id="5" name="Picture 4"/>
          <p:cNvPicPr>
            <a:picLocks noChangeAspect="1"/>
          </p:cNvPicPr>
          <p:nvPr/>
        </p:nvPicPr>
        <p:blipFill>
          <a:blip r:embed="rId3"/>
          <a:stretch>
            <a:fillRect/>
          </a:stretch>
        </p:blipFill>
        <p:spPr>
          <a:xfrm>
            <a:off x="1933825" y="5123077"/>
            <a:ext cx="6218459" cy="1188823"/>
          </a:xfrm>
          <a:prstGeom prst="rect">
            <a:avLst/>
          </a:prstGeom>
        </p:spPr>
      </p:pic>
    </p:spTree>
    <p:extLst>
      <p:ext uri="{BB962C8B-B14F-4D97-AF65-F5344CB8AC3E}">
        <p14:creationId xmlns:p14="http://schemas.microsoft.com/office/powerpoint/2010/main" val="66841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install the </a:t>
            </a:r>
            <a:r>
              <a:rPr lang="en-US" dirty="0" err="1" smtClean="0"/>
              <a:t>docker</a:t>
            </a:r>
            <a:r>
              <a:rPr lang="en-US" dirty="0" smtClean="0"/>
              <a:t> in EC2 instance </a:t>
            </a:r>
            <a:endParaRPr lang="en-US" dirty="0"/>
          </a:p>
        </p:txBody>
      </p:sp>
      <p:sp>
        <p:nvSpPr>
          <p:cNvPr id="3" name="Content Placeholder 2"/>
          <p:cNvSpPr>
            <a:spLocks noGrp="1"/>
          </p:cNvSpPr>
          <p:nvPr>
            <p:ph idx="1"/>
          </p:nvPr>
        </p:nvSpPr>
        <p:spPr/>
        <p:txBody>
          <a:bodyPr/>
          <a:lstStyle/>
          <a:p>
            <a:r>
              <a:rPr lang="en-US" dirty="0" smtClean="0"/>
              <a:t>This command is use to install the </a:t>
            </a:r>
            <a:r>
              <a:rPr lang="en-US" dirty="0" err="1" smtClean="0"/>
              <a:t>docker</a:t>
            </a:r>
            <a:r>
              <a:rPr lang="en-US" dirty="0" smtClean="0"/>
              <a:t> </a:t>
            </a:r>
          </a:p>
          <a:p>
            <a:pPr lvl="1"/>
            <a:r>
              <a:rPr lang="en-US" dirty="0" err="1" smtClean="0"/>
              <a:t>sudo</a:t>
            </a:r>
            <a:r>
              <a:rPr lang="en-US" dirty="0" smtClean="0"/>
              <a:t> </a:t>
            </a:r>
            <a:r>
              <a:rPr lang="en-US" dirty="0"/>
              <a:t>yum -y install </a:t>
            </a:r>
            <a:r>
              <a:rPr lang="en-US" dirty="0" err="1" smtClean="0"/>
              <a:t>docker</a:t>
            </a:r>
            <a:r>
              <a:rPr lang="en-US" dirty="0" smtClean="0"/>
              <a:t>		</a:t>
            </a:r>
            <a:endParaRPr lang="en-US" dirty="0"/>
          </a:p>
          <a:p>
            <a:r>
              <a:rPr lang="en-US" dirty="0" smtClean="0"/>
              <a:t>This command is use to start the </a:t>
            </a:r>
            <a:r>
              <a:rPr lang="en-US" dirty="0" err="1" smtClean="0"/>
              <a:t>docker</a:t>
            </a:r>
            <a:r>
              <a:rPr lang="en-US" dirty="0" smtClean="0"/>
              <a:t> </a:t>
            </a:r>
          </a:p>
          <a:p>
            <a:pPr lvl="1"/>
            <a:r>
              <a:rPr lang="en-US" dirty="0" err="1" smtClean="0"/>
              <a:t>sudo</a:t>
            </a:r>
            <a:r>
              <a:rPr lang="en-US" dirty="0" smtClean="0"/>
              <a:t> </a:t>
            </a:r>
            <a:r>
              <a:rPr lang="en-US" dirty="0"/>
              <a:t>service </a:t>
            </a:r>
            <a:r>
              <a:rPr lang="en-US" dirty="0" err="1"/>
              <a:t>docker</a:t>
            </a:r>
            <a:r>
              <a:rPr lang="en-US" dirty="0"/>
              <a:t> </a:t>
            </a:r>
            <a:r>
              <a:rPr lang="en-US" dirty="0" smtClean="0"/>
              <a:t>start</a:t>
            </a:r>
            <a:endParaRPr lang="en-US" dirty="0"/>
          </a:p>
          <a:p>
            <a:r>
              <a:rPr lang="en-US" dirty="0" smtClean="0"/>
              <a:t>This command is use to verify </a:t>
            </a:r>
            <a:r>
              <a:rPr lang="en-US" dirty="0" err="1" smtClean="0"/>
              <a:t>docker</a:t>
            </a:r>
            <a:r>
              <a:rPr lang="en-US" dirty="0" smtClean="0"/>
              <a:t> details </a:t>
            </a:r>
          </a:p>
          <a:p>
            <a:pPr lvl="1"/>
            <a:r>
              <a:rPr lang="en-US" dirty="0" err="1"/>
              <a:t>s</a:t>
            </a:r>
            <a:r>
              <a:rPr lang="en-US" dirty="0" err="1" smtClean="0"/>
              <a:t>udo</a:t>
            </a:r>
            <a:r>
              <a:rPr lang="en-US" dirty="0" smtClean="0"/>
              <a:t> </a:t>
            </a:r>
            <a:r>
              <a:rPr lang="en-US" dirty="0" err="1" smtClean="0"/>
              <a:t>docker</a:t>
            </a:r>
            <a:r>
              <a:rPr lang="en-US" dirty="0" smtClean="0"/>
              <a:t> info </a:t>
            </a:r>
          </a:p>
          <a:p>
            <a:r>
              <a:rPr lang="en-US" dirty="0" smtClean="0"/>
              <a:t>This command is use to verify </a:t>
            </a:r>
            <a:r>
              <a:rPr lang="en-US" dirty="0" err="1" smtClean="0"/>
              <a:t>docker</a:t>
            </a:r>
            <a:r>
              <a:rPr lang="en-US" dirty="0" smtClean="0"/>
              <a:t> version and </a:t>
            </a:r>
            <a:r>
              <a:rPr lang="en-US" dirty="0" err="1" smtClean="0"/>
              <a:t>docker</a:t>
            </a:r>
            <a:r>
              <a:rPr lang="en-US" dirty="0" smtClean="0"/>
              <a:t> images </a:t>
            </a:r>
          </a:p>
          <a:p>
            <a:pPr lvl="1"/>
            <a:r>
              <a:rPr lang="en-US" dirty="0" err="1"/>
              <a:t>s</a:t>
            </a:r>
            <a:r>
              <a:rPr lang="en-US" dirty="0" err="1" smtClean="0"/>
              <a:t>udo</a:t>
            </a:r>
            <a:r>
              <a:rPr lang="en-US" dirty="0" smtClean="0"/>
              <a:t> </a:t>
            </a:r>
            <a:r>
              <a:rPr lang="en-US" dirty="0" err="1" smtClean="0"/>
              <a:t>doker</a:t>
            </a:r>
            <a:r>
              <a:rPr lang="en-US" dirty="0" smtClean="0"/>
              <a:t> –version </a:t>
            </a:r>
          </a:p>
          <a:p>
            <a:pPr lvl="1"/>
            <a:r>
              <a:rPr lang="en-US" dirty="0" err="1"/>
              <a:t>s</a:t>
            </a:r>
            <a:r>
              <a:rPr lang="en-US" dirty="0" err="1" smtClean="0"/>
              <a:t>udo</a:t>
            </a:r>
            <a:r>
              <a:rPr lang="en-US" dirty="0" smtClean="0"/>
              <a:t> </a:t>
            </a:r>
            <a:r>
              <a:rPr lang="en-US" dirty="0" err="1" smtClean="0"/>
              <a:t>docker</a:t>
            </a:r>
            <a:r>
              <a:rPr lang="en-US" dirty="0" smtClean="0"/>
              <a:t> images </a:t>
            </a:r>
            <a:endParaRPr lang="en-US" dirty="0"/>
          </a:p>
        </p:txBody>
      </p:sp>
    </p:spTree>
    <p:extLst>
      <p:ext uri="{BB962C8B-B14F-4D97-AF65-F5344CB8AC3E}">
        <p14:creationId xmlns:p14="http://schemas.microsoft.com/office/powerpoint/2010/main" val="202498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3036" y="426460"/>
            <a:ext cx="10005927" cy="6005080"/>
          </a:xfrm>
          <a:prstGeom prst="rect">
            <a:avLst/>
          </a:prstGeom>
        </p:spPr>
      </p:pic>
    </p:spTree>
    <p:extLst>
      <p:ext uri="{BB962C8B-B14F-4D97-AF65-F5344CB8AC3E}">
        <p14:creationId xmlns:p14="http://schemas.microsoft.com/office/powerpoint/2010/main" val="3906123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0547" y="2621210"/>
            <a:ext cx="6530906" cy="1615580"/>
          </a:xfrm>
          <a:prstGeom prst="rect">
            <a:avLst/>
          </a:prstGeom>
        </p:spPr>
      </p:pic>
    </p:spTree>
    <p:extLst>
      <p:ext uri="{BB962C8B-B14F-4D97-AF65-F5344CB8AC3E}">
        <p14:creationId xmlns:p14="http://schemas.microsoft.com/office/powerpoint/2010/main" val="236989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to install </a:t>
            </a:r>
            <a:r>
              <a:rPr lang="en-US" dirty="0" err="1" smtClean="0"/>
              <a:t>docker</a:t>
            </a:r>
            <a:r>
              <a:rPr lang="en-US" dirty="0" smtClean="0"/>
              <a:t>-compose </a:t>
            </a:r>
            <a:endParaRPr lang="en-US" dirty="0"/>
          </a:p>
        </p:txBody>
      </p:sp>
      <p:sp>
        <p:nvSpPr>
          <p:cNvPr id="3" name="Content Placeholder 2"/>
          <p:cNvSpPr>
            <a:spLocks noGrp="1"/>
          </p:cNvSpPr>
          <p:nvPr>
            <p:ph idx="1"/>
          </p:nvPr>
        </p:nvSpPr>
        <p:spPr/>
        <p:txBody>
          <a:bodyPr/>
          <a:lstStyle/>
          <a:p>
            <a:r>
              <a:rPr lang="en-US" dirty="0" smtClean="0"/>
              <a:t>Because in EC2 instance by default </a:t>
            </a:r>
            <a:r>
              <a:rPr lang="en-US" dirty="0" err="1" smtClean="0"/>
              <a:t>docker</a:t>
            </a:r>
            <a:r>
              <a:rPr lang="en-US" dirty="0" smtClean="0"/>
              <a:t>-compose command not available</a:t>
            </a:r>
          </a:p>
          <a:p>
            <a:r>
              <a:rPr lang="en-US" dirty="0" smtClean="0"/>
              <a:t>Below 2 command execute  </a:t>
            </a:r>
          </a:p>
          <a:p>
            <a:pPr lvl="1"/>
            <a:r>
              <a:rPr lang="pt-BR" dirty="0"/>
              <a:t>sudo curl -L "https://github.com/docker/compose/releases/download/1.29.2/docker-compose-$(uname -s)-$(uname -m)" -o /</a:t>
            </a:r>
            <a:r>
              <a:rPr lang="pt-BR" dirty="0" smtClean="0"/>
              <a:t>usr/local/bin/docker-compose</a:t>
            </a:r>
          </a:p>
          <a:p>
            <a:pPr lvl="1"/>
            <a:r>
              <a:rPr lang="en-US" dirty="0" err="1"/>
              <a:t>sudo</a:t>
            </a:r>
            <a:r>
              <a:rPr lang="en-US" dirty="0"/>
              <a:t> </a:t>
            </a:r>
            <a:r>
              <a:rPr lang="en-US" dirty="0" err="1"/>
              <a:t>chmod</a:t>
            </a:r>
            <a:r>
              <a:rPr lang="en-US" dirty="0"/>
              <a:t> +x /</a:t>
            </a:r>
            <a:r>
              <a:rPr lang="en-US" dirty="0" err="1" smtClean="0"/>
              <a:t>usr</a:t>
            </a:r>
            <a:r>
              <a:rPr lang="en-US" dirty="0" smtClean="0"/>
              <a:t>/local/bin/</a:t>
            </a:r>
            <a:r>
              <a:rPr lang="en-US" dirty="0" err="1" smtClean="0"/>
              <a:t>docker</a:t>
            </a:r>
            <a:r>
              <a:rPr lang="en-US" dirty="0" smtClean="0"/>
              <a:t>-compose</a:t>
            </a:r>
          </a:p>
          <a:p>
            <a:endParaRPr lang="en-US" dirty="0"/>
          </a:p>
        </p:txBody>
      </p:sp>
      <p:pic>
        <p:nvPicPr>
          <p:cNvPr id="4" name="Picture 3"/>
          <p:cNvPicPr>
            <a:picLocks noChangeAspect="1"/>
          </p:cNvPicPr>
          <p:nvPr/>
        </p:nvPicPr>
        <p:blipFill>
          <a:blip r:embed="rId2"/>
          <a:stretch>
            <a:fillRect/>
          </a:stretch>
        </p:blipFill>
        <p:spPr>
          <a:xfrm>
            <a:off x="4653921" y="5050521"/>
            <a:ext cx="6523285" cy="876376"/>
          </a:xfrm>
          <a:prstGeom prst="rect">
            <a:avLst/>
          </a:prstGeom>
        </p:spPr>
      </p:pic>
    </p:spTree>
    <p:extLst>
      <p:ext uri="{BB962C8B-B14F-4D97-AF65-F5344CB8AC3E}">
        <p14:creationId xmlns:p14="http://schemas.microsoft.com/office/powerpoint/2010/main" val="2909382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install Jenkin CI and CD tool in EC2 instance </a:t>
            </a:r>
            <a:endParaRPr lang="en-US" dirty="0"/>
          </a:p>
        </p:txBody>
      </p:sp>
      <p:sp>
        <p:nvSpPr>
          <p:cNvPr id="3" name="Content Placeholder 2"/>
          <p:cNvSpPr>
            <a:spLocks noGrp="1"/>
          </p:cNvSpPr>
          <p:nvPr>
            <p:ph idx="1"/>
          </p:nvPr>
        </p:nvSpPr>
        <p:spPr/>
        <p:txBody>
          <a:bodyPr/>
          <a:lstStyle/>
          <a:p>
            <a:r>
              <a:rPr lang="en-US" dirty="0" smtClean="0"/>
              <a:t>Before Jenkin installation we need to install Java 11 because Jenkin is base upon the Java 11. </a:t>
            </a:r>
          </a:p>
          <a:p>
            <a:r>
              <a:rPr lang="en-US" dirty="0" err="1"/>
              <a:t>sudo</a:t>
            </a:r>
            <a:r>
              <a:rPr lang="en-US" dirty="0"/>
              <a:t> amazon-</a:t>
            </a:r>
            <a:r>
              <a:rPr lang="en-US" dirty="0" err="1"/>
              <a:t>linux</a:t>
            </a:r>
            <a:r>
              <a:rPr lang="en-US" dirty="0"/>
              <a:t>-extras install </a:t>
            </a:r>
            <a:r>
              <a:rPr lang="en-US" dirty="0" smtClean="0"/>
              <a:t>java-openjdk11</a:t>
            </a:r>
          </a:p>
          <a:p>
            <a:pPr lvl="1"/>
            <a:r>
              <a:rPr lang="en-US" dirty="0" smtClean="0"/>
              <a:t>It will ask you y/n :please enter y </a:t>
            </a:r>
          </a:p>
          <a:p>
            <a:r>
              <a:rPr lang="en-US" dirty="0"/>
              <a:t>j</a:t>
            </a:r>
            <a:r>
              <a:rPr lang="en-US" dirty="0" smtClean="0"/>
              <a:t>ava --version </a:t>
            </a:r>
            <a:endParaRPr lang="en-US" dirty="0"/>
          </a:p>
        </p:txBody>
      </p:sp>
    </p:spTree>
    <p:extLst>
      <p:ext uri="{BB962C8B-B14F-4D97-AF65-F5344CB8AC3E}">
        <p14:creationId xmlns:p14="http://schemas.microsoft.com/office/powerpoint/2010/main" val="48168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811" y="0"/>
            <a:ext cx="10600339" cy="2955636"/>
          </a:xfrm>
          <a:prstGeom prst="rect">
            <a:avLst/>
          </a:prstGeom>
        </p:spPr>
      </p:pic>
      <p:pic>
        <p:nvPicPr>
          <p:cNvPr id="4" name="Picture 3"/>
          <p:cNvPicPr>
            <a:picLocks noChangeAspect="1"/>
          </p:cNvPicPr>
          <p:nvPr/>
        </p:nvPicPr>
        <p:blipFill>
          <a:blip r:embed="rId3"/>
          <a:stretch>
            <a:fillRect/>
          </a:stretch>
        </p:blipFill>
        <p:spPr>
          <a:xfrm>
            <a:off x="130811" y="4589388"/>
            <a:ext cx="11165262" cy="1078204"/>
          </a:xfrm>
          <a:prstGeom prst="rect">
            <a:avLst/>
          </a:prstGeom>
        </p:spPr>
      </p:pic>
    </p:spTree>
    <p:extLst>
      <p:ext uri="{BB962C8B-B14F-4D97-AF65-F5344CB8AC3E}">
        <p14:creationId xmlns:p14="http://schemas.microsoft.com/office/powerpoint/2010/main" val="2720543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install </a:t>
            </a:r>
            <a:r>
              <a:rPr lang="en-US" dirty="0" err="1" smtClean="0"/>
              <a:t>jenkin</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s-ES" dirty="0" err="1" smtClean="0"/>
              <a:t>Pull</a:t>
            </a:r>
            <a:r>
              <a:rPr lang="es-ES" dirty="0"/>
              <a:t> </a:t>
            </a:r>
            <a:r>
              <a:rPr lang="es-ES" dirty="0" err="1" smtClean="0"/>
              <a:t>jenkin</a:t>
            </a:r>
            <a:r>
              <a:rPr lang="es-ES" dirty="0" smtClean="0"/>
              <a:t> software </a:t>
            </a:r>
          </a:p>
          <a:p>
            <a:pPr lvl="1"/>
            <a:r>
              <a:rPr lang="es-ES" dirty="0" smtClean="0"/>
              <a:t>sudo </a:t>
            </a:r>
            <a:r>
              <a:rPr lang="es-ES" dirty="0" err="1"/>
              <a:t>wget</a:t>
            </a:r>
            <a:r>
              <a:rPr lang="es-ES" dirty="0"/>
              <a:t> -O /</a:t>
            </a:r>
            <a:r>
              <a:rPr lang="es-ES" dirty="0" err="1"/>
              <a:t>etc</a:t>
            </a:r>
            <a:r>
              <a:rPr lang="es-ES" dirty="0"/>
              <a:t>/</a:t>
            </a:r>
            <a:r>
              <a:rPr lang="es-ES" dirty="0" err="1"/>
              <a:t>yum.repos.d</a:t>
            </a:r>
            <a:r>
              <a:rPr lang="es-ES" dirty="0"/>
              <a:t>/</a:t>
            </a:r>
            <a:r>
              <a:rPr lang="es-ES" dirty="0" err="1"/>
              <a:t>jenkins.repo</a:t>
            </a:r>
            <a:r>
              <a:rPr lang="es-ES" dirty="0"/>
              <a:t> </a:t>
            </a:r>
            <a:r>
              <a:rPr lang="es-ES" dirty="0">
                <a:hlinkClick r:id="rId2"/>
              </a:rPr>
              <a:t>https://</a:t>
            </a:r>
            <a:r>
              <a:rPr lang="es-ES" dirty="0" smtClean="0">
                <a:hlinkClick r:id="rId2"/>
              </a:rPr>
              <a:t>pkg.jenkins.io/redhat/jenkins.repo</a:t>
            </a:r>
            <a:endParaRPr lang="es-ES" dirty="0" smtClean="0"/>
          </a:p>
          <a:p>
            <a:r>
              <a:rPr lang="en-US" dirty="0" smtClean="0"/>
              <a:t>Extract that software </a:t>
            </a:r>
          </a:p>
          <a:p>
            <a:pPr lvl="1"/>
            <a:r>
              <a:rPr lang="pt-BR" dirty="0"/>
              <a:t>sudo rpm --import </a:t>
            </a:r>
            <a:r>
              <a:rPr lang="pt-BR" dirty="0">
                <a:hlinkClick r:id="rId3"/>
              </a:rPr>
              <a:t>https://</a:t>
            </a:r>
            <a:r>
              <a:rPr lang="pt-BR" dirty="0" smtClean="0">
                <a:hlinkClick r:id="rId3"/>
              </a:rPr>
              <a:t>pkg.jenkins.io/redhat-stable/jenkins.io.key</a:t>
            </a:r>
            <a:endParaRPr lang="pt-BR" dirty="0" smtClean="0"/>
          </a:p>
          <a:p>
            <a:r>
              <a:rPr lang="pt-BR" dirty="0" smtClean="0"/>
              <a:t>Now install this software </a:t>
            </a:r>
          </a:p>
          <a:p>
            <a:pPr lvl="1"/>
            <a:r>
              <a:rPr lang="en-US" dirty="0" err="1"/>
              <a:t>sudo</a:t>
            </a:r>
            <a:r>
              <a:rPr lang="en-US" dirty="0"/>
              <a:t> yum install </a:t>
            </a:r>
            <a:r>
              <a:rPr lang="en-US" dirty="0" err="1"/>
              <a:t>jenkins</a:t>
            </a:r>
            <a:r>
              <a:rPr lang="en-US" dirty="0" smtClean="0"/>
              <a:t>	(please enter y) if it ask. </a:t>
            </a:r>
          </a:p>
          <a:p>
            <a:r>
              <a:rPr lang="en-US" dirty="0" smtClean="0"/>
              <a:t>Then we need to start the service </a:t>
            </a:r>
          </a:p>
          <a:p>
            <a:pPr lvl="1"/>
            <a:r>
              <a:rPr lang="en-US" dirty="0" err="1"/>
              <a:t>sudo</a:t>
            </a:r>
            <a:r>
              <a:rPr lang="en-US" dirty="0"/>
              <a:t> service </a:t>
            </a:r>
            <a:r>
              <a:rPr lang="en-US" dirty="0" err="1"/>
              <a:t>jenkins</a:t>
            </a:r>
            <a:r>
              <a:rPr lang="en-US" dirty="0"/>
              <a:t> </a:t>
            </a:r>
            <a:r>
              <a:rPr lang="en-US" dirty="0" smtClean="0"/>
              <a:t>start</a:t>
            </a:r>
          </a:p>
          <a:p>
            <a:r>
              <a:rPr lang="en-US" dirty="0" smtClean="0"/>
              <a:t>To check the service status </a:t>
            </a:r>
          </a:p>
          <a:p>
            <a:pPr lvl="1"/>
            <a:r>
              <a:rPr lang="en-US" dirty="0" err="1"/>
              <a:t>sudo</a:t>
            </a:r>
            <a:r>
              <a:rPr lang="en-US" dirty="0"/>
              <a:t> </a:t>
            </a:r>
            <a:r>
              <a:rPr lang="en-US" dirty="0" err="1"/>
              <a:t>systemctl</a:t>
            </a:r>
            <a:r>
              <a:rPr lang="en-US" dirty="0"/>
              <a:t> status </a:t>
            </a:r>
            <a:r>
              <a:rPr lang="en-US" dirty="0" err="1"/>
              <a:t>jenkins</a:t>
            </a:r>
            <a:endParaRPr lang="en-US" dirty="0"/>
          </a:p>
          <a:p>
            <a:endParaRPr lang="en-US" dirty="0" smtClean="0"/>
          </a:p>
          <a:p>
            <a:endParaRPr lang="en-US" dirty="0"/>
          </a:p>
        </p:txBody>
      </p:sp>
    </p:spTree>
    <p:extLst>
      <p:ext uri="{BB962C8B-B14F-4D97-AF65-F5344CB8AC3E}">
        <p14:creationId xmlns:p14="http://schemas.microsoft.com/office/powerpoint/2010/main" val="73538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Virtual lab open this project in </a:t>
            </a:r>
            <a:r>
              <a:rPr lang="en-US" dirty="0" err="1" smtClean="0"/>
              <a:t>VSCode</a:t>
            </a:r>
            <a:r>
              <a:rPr lang="en-US" dirty="0" smtClean="0"/>
              <a:t> </a:t>
            </a:r>
            <a:endParaRPr lang="en-US" dirty="0"/>
          </a:p>
        </p:txBody>
      </p:sp>
      <p:pic>
        <p:nvPicPr>
          <p:cNvPr id="5" name="Content Placeholder 4"/>
          <p:cNvPicPr>
            <a:picLocks noGrp="1" noChangeAspect="1"/>
          </p:cNvPicPr>
          <p:nvPr>
            <p:ph idx="1"/>
          </p:nvPr>
        </p:nvPicPr>
        <p:blipFill>
          <a:blip r:embed="rId2"/>
          <a:stretch>
            <a:fillRect/>
          </a:stretch>
        </p:blipFill>
        <p:spPr>
          <a:xfrm>
            <a:off x="2611329" y="1816388"/>
            <a:ext cx="5011233" cy="4351338"/>
          </a:xfrm>
          <a:prstGeom prst="rect">
            <a:avLst/>
          </a:prstGeom>
        </p:spPr>
      </p:pic>
    </p:spTree>
    <p:extLst>
      <p:ext uri="{BB962C8B-B14F-4D97-AF65-F5344CB8AC3E}">
        <p14:creationId xmlns:p14="http://schemas.microsoft.com/office/powerpoint/2010/main" val="708528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70" y="146443"/>
            <a:ext cx="8291278" cy="1577477"/>
          </a:xfrm>
          <a:prstGeom prst="rect">
            <a:avLst/>
          </a:prstGeom>
        </p:spPr>
      </p:pic>
      <p:pic>
        <p:nvPicPr>
          <p:cNvPr id="3" name="Picture 2"/>
          <p:cNvPicPr>
            <a:picLocks noChangeAspect="1"/>
          </p:cNvPicPr>
          <p:nvPr/>
        </p:nvPicPr>
        <p:blipFill>
          <a:blip r:embed="rId3"/>
          <a:stretch>
            <a:fillRect/>
          </a:stretch>
        </p:blipFill>
        <p:spPr>
          <a:xfrm>
            <a:off x="149270" y="1800910"/>
            <a:ext cx="8779001" cy="1501270"/>
          </a:xfrm>
          <a:prstGeom prst="rect">
            <a:avLst/>
          </a:prstGeom>
        </p:spPr>
      </p:pic>
      <p:pic>
        <p:nvPicPr>
          <p:cNvPr id="4" name="Picture 3"/>
          <p:cNvPicPr>
            <a:picLocks noChangeAspect="1"/>
          </p:cNvPicPr>
          <p:nvPr/>
        </p:nvPicPr>
        <p:blipFill>
          <a:blip r:embed="rId4"/>
          <a:stretch>
            <a:fillRect/>
          </a:stretch>
        </p:blipFill>
        <p:spPr>
          <a:xfrm>
            <a:off x="2660073" y="3446263"/>
            <a:ext cx="8632544" cy="3411737"/>
          </a:xfrm>
          <a:prstGeom prst="rect">
            <a:avLst/>
          </a:prstGeom>
        </p:spPr>
      </p:pic>
    </p:spTree>
    <p:extLst>
      <p:ext uri="{BB962C8B-B14F-4D97-AF65-F5344CB8AC3E}">
        <p14:creationId xmlns:p14="http://schemas.microsoft.com/office/powerpoint/2010/main" val="533205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add </a:t>
            </a:r>
            <a:r>
              <a:rPr lang="en-US" dirty="0" err="1" smtClean="0"/>
              <a:t>usermod</a:t>
            </a:r>
            <a:r>
              <a:rPr lang="en-US" dirty="0" smtClean="0"/>
              <a:t> Jenkin and </a:t>
            </a:r>
            <a:r>
              <a:rPr lang="en-US" dirty="0" err="1" smtClean="0"/>
              <a:t>docker</a:t>
            </a:r>
            <a:r>
              <a:rPr lang="en-US" dirty="0" smtClean="0"/>
              <a:t> </a:t>
            </a:r>
            <a:endParaRPr lang="en-US" dirty="0"/>
          </a:p>
        </p:txBody>
      </p:sp>
      <p:sp>
        <p:nvSpPr>
          <p:cNvPr id="3" name="Content Placeholder 2"/>
          <p:cNvSpPr>
            <a:spLocks noGrp="1"/>
          </p:cNvSpPr>
          <p:nvPr>
            <p:ph idx="1"/>
          </p:nvPr>
        </p:nvSpPr>
        <p:spPr>
          <a:xfrm>
            <a:off x="838200" y="1825625"/>
            <a:ext cx="10515600" cy="1222375"/>
          </a:xfrm>
        </p:spPr>
        <p:txBody>
          <a:bodyPr/>
          <a:lstStyle/>
          <a:p>
            <a:r>
              <a:rPr lang="de-DE" dirty="0"/>
              <a:t>sudo usermod -aG docker </a:t>
            </a:r>
            <a:r>
              <a:rPr lang="de-DE" dirty="0" smtClean="0"/>
              <a:t>jenkins</a:t>
            </a:r>
          </a:p>
          <a:p>
            <a:r>
              <a:rPr lang="de-DE" dirty="0"/>
              <a:t>sudo usermod -aG docker ec2-user</a:t>
            </a:r>
            <a:endParaRPr lang="en-US" dirty="0"/>
          </a:p>
        </p:txBody>
      </p:sp>
      <p:pic>
        <p:nvPicPr>
          <p:cNvPr id="4" name="Picture 3"/>
          <p:cNvPicPr>
            <a:picLocks noChangeAspect="1"/>
          </p:cNvPicPr>
          <p:nvPr/>
        </p:nvPicPr>
        <p:blipFill>
          <a:blip r:embed="rId2"/>
          <a:stretch>
            <a:fillRect/>
          </a:stretch>
        </p:blipFill>
        <p:spPr>
          <a:xfrm>
            <a:off x="1270801" y="3824953"/>
            <a:ext cx="8154107" cy="1295512"/>
          </a:xfrm>
          <a:prstGeom prst="rect">
            <a:avLst/>
          </a:prstGeom>
        </p:spPr>
      </p:pic>
    </p:spTree>
    <p:extLst>
      <p:ext uri="{BB962C8B-B14F-4D97-AF65-F5344CB8AC3E}">
        <p14:creationId xmlns:p14="http://schemas.microsoft.com/office/powerpoint/2010/main" val="1441682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get the effect please reboot ec2 instance </a:t>
            </a:r>
            <a:endParaRPr lang="en-US" dirty="0"/>
          </a:p>
        </p:txBody>
      </p:sp>
      <p:sp>
        <p:nvSpPr>
          <p:cNvPr id="3" name="Content Placeholder 2"/>
          <p:cNvSpPr>
            <a:spLocks noGrp="1"/>
          </p:cNvSpPr>
          <p:nvPr>
            <p:ph idx="1"/>
          </p:nvPr>
        </p:nvSpPr>
        <p:spPr>
          <a:xfrm>
            <a:off x="838200" y="1825625"/>
            <a:ext cx="10515600" cy="1157720"/>
          </a:xfrm>
        </p:spPr>
        <p:txBody>
          <a:bodyPr/>
          <a:lstStyle/>
          <a:p>
            <a:r>
              <a:rPr lang="en-US" dirty="0" err="1"/>
              <a:t>s</a:t>
            </a:r>
            <a:r>
              <a:rPr lang="en-US" dirty="0" err="1" smtClean="0"/>
              <a:t>udo</a:t>
            </a:r>
            <a:r>
              <a:rPr lang="en-US" dirty="0" smtClean="0"/>
              <a:t> reboot </a:t>
            </a:r>
          </a:p>
          <a:p>
            <a:r>
              <a:rPr lang="en-US" dirty="0" smtClean="0"/>
              <a:t>After reboot please wait few minutes then reconnect </a:t>
            </a:r>
          </a:p>
          <a:p>
            <a:endParaRPr lang="en-US" dirty="0"/>
          </a:p>
        </p:txBody>
      </p:sp>
      <p:pic>
        <p:nvPicPr>
          <p:cNvPr id="4" name="Picture 3"/>
          <p:cNvPicPr>
            <a:picLocks noChangeAspect="1"/>
          </p:cNvPicPr>
          <p:nvPr/>
        </p:nvPicPr>
        <p:blipFill>
          <a:blip r:embed="rId2"/>
          <a:stretch>
            <a:fillRect/>
          </a:stretch>
        </p:blipFill>
        <p:spPr>
          <a:xfrm>
            <a:off x="923819" y="2983345"/>
            <a:ext cx="9106689" cy="1219306"/>
          </a:xfrm>
          <a:prstGeom prst="rect">
            <a:avLst/>
          </a:prstGeom>
        </p:spPr>
      </p:pic>
    </p:spTree>
    <p:extLst>
      <p:ext uri="{BB962C8B-B14F-4D97-AF65-F5344CB8AC3E}">
        <p14:creationId xmlns:p14="http://schemas.microsoft.com/office/powerpoint/2010/main" val="4036412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re-connected to ec2 </a:t>
            </a:r>
            <a:r>
              <a:rPr lang="en-US" dirty="0" err="1" smtClean="0"/>
              <a:t>instane</a:t>
            </a:r>
            <a:r>
              <a:rPr lang="en-US" dirty="0" smtClean="0"/>
              <a:t> </a:t>
            </a:r>
            <a:endParaRPr lang="en-US" dirty="0"/>
          </a:p>
        </p:txBody>
      </p:sp>
      <p:sp>
        <p:nvSpPr>
          <p:cNvPr id="3" name="Content Placeholder 2"/>
          <p:cNvSpPr>
            <a:spLocks noGrp="1"/>
          </p:cNvSpPr>
          <p:nvPr>
            <p:ph idx="1"/>
          </p:nvPr>
        </p:nvSpPr>
        <p:spPr>
          <a:xfrm>
            <a:off x="838200" y="1825625"/>
            <a:ext cx="10088418" cy="1795030"/>
          </a:xfrm>
        </p:spPr>
        <p:txBody>
          <a:bodyPr/>
          <a:lstStyle/>
          <a:p>
            <a:r>
              <a:rPr lang="en-US" dirty="0" smtClean="0"/>
              <a:t>We need to start Docker and Jenkin once again </a:t>
            </a:r>
          </a:p>
          <a:p>
            <a:r>
              <a:rPr lang="en-US" dirty="0" err="1"/>
              <a:t>sudo</a:t>
            </a:r>
            <a:r>
              <a:rPr lang="en-US" dirty="0"/>
              <a:t> service </a:t>
            </a:r>
            <a:r>
              <a:rPr lang="en-US" dirty="0" err="1"/>
              <a:t>docker</a:t>
            </a:r>
            <a:r>
              <a:rPr lang="en-US" dirty="0"/>
              <a:t> </a:t>
            </a:r>
            <a:r>
              <a:rPr lang="en-US" dirty="0" smtClean="0"/>
              <a:t>start</a:t>
            </a:r>
          </a:p>
          <a:p>
            <a:r>
              <a:rPr lang="en-US" dirty="0" err="1"/>
              <a:t>sudo</a:t>
            </a:r>
            <a:r>
              <a:rPr lang="en-US" dirty="0"/>
              <a:t> service </a:t>
            </a:r>
            <a:r>
              <a:rPr lang="en-US" dirty="0" err="1"/>
              <a:t>jenkins</a:t>
            </a:r>
            <a:r>
              <a:rPr lang="en-US" dirty="0"/>
              <a:t> start</a:t>
            </a:r>
            <a:endParaRPr lang="en-US" dirty="0" smtClean="0"/>
          </a:p>
        </p:txBody>
      </p:sp>
      <p:pic>
        <p:nvPicPr>
          <p:cNvPr id="4" name="Picture 3"/>
          <p:cNvPicPr>
            <a:picLocks noChangeAspect="1"/>
          </p:cNvPicPr>
          <p:nvPr/>
        </p:nvPicPr>
        <p:blipFill>
          <a:blip r:embed="rId2"/>
          <a:stretch>
            <a:fillRect/>
          </a:stretch>
        </p:blipFill>
        <p:spPr>
          <a:xfrm>
            <a:off x="1431846" y="4327405"/>
            <a:ext cx="8497036" cy="1417443"/>
          </a:xfrm>
          <a:prstGeom prst="rect">
            <a:avLst/>
          </a:prstGeom>
        </p:spPr>
      </p:pic>
    </p:spTree>
    <p:extLst>
      <p:ext uri="{BB962C8B-B14F-4D97-AF65-F5344CB8AC3E}">
        <p14:creationId xmlns:p14="http://schemas.microsoft.com/office/powerpoint/2010/main" val="2408101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ec2-instance </a:t>
            </a:r>
            <a:r>
              <a:rPr lang="en-US" dirty="0" err="1" smtClean="0"/>
              <a:t>ip</a:t>
            </a:r>
            <a:r>
              <a:rPr lang="en-US" dirty="0" smtClean="0"/>
              <a:t> address </a:t>
            </a:r>
            <a:endParaRPr lang="en-US" dirty="0"/>
          </a:p>
        </p:txBody>
      </p:sp>
      <p:pic>
        <p:nvPicPr>
          <p:cNvPr id="4" name="Content Placeholder 3"/>
          <p:cNvPicPr>
            <a:picLocks noGrp="1" noChangeAspect="1"/>
          </p:cNvPicPr>
          <p:nvPr>
            <p:ph idx="1"/>
          </p:nvPr>
        </p:nvPicPr>
        <p:blipFill>
          <a:blip r:embed="rId2"/>
          <a:stretch>
            <a:fillRect/>
          </a:stretch>
        </p:blipFill>
        <p:spPr>
          <a:xfrm>
            <a:off x="1483930" y="1825625"/>
            <a:ext cx="9224140" cy="4351338"/>
          </a:xfrm>
          <a:prstGeom prst="rect">
            <a:avLst/>
          </a:prstGeom>
        </p:spPr>
      </p:pic>
    </p:spTree>
    <p:extLst>
      <p:ext uri="{BB962C8B-B14F-4D97-AF65-F5344CB8AC3E}">
        <p14:creationId xmlns:p14="http://schemas.microsoft.com/office/powerpoint/2010/main" val="1771741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running on port number </a:t>
            </a:r>
            <a:endParaRPr lang="en-US" dirty="0"/>
          </a:p>
        </p:txBody>
      </p:sp>
      <p:sp>
        <p:nvSpPr>
          <p:cNvPr id="3" name="Content Placeholder 2"/>
          <p:cNvSpPr>
            <a:spLocks noGrp="1"/>
          </p:cNvSpPr>
          <p:nvPr>
            <p:ph idx="1"/>
          </p:nvPr>
        </p:nvSpPr>
        <p:spPr/>
        <p:txBody>
          <a:bodyPr/>
          <a:lstStyle/>
          <a:p>
            <a:r>
              <a:rPr lang="en-US" dirty="0" smtClean="0"/>
              <a:t>Jenkin running on port number 8080 (default port number). </a:t>
            </a:r>
          </a:p>
          <a:p>
            <a:r>
              <a:rPr lang="en-US" dirty="0" smtClean="0"/>
              <a:t>Nginx server running on port number 80( default port number). </a:t>
            </a:r>
          </a:p>
          <a:p>
            <a:r>
              <a:rPr lang="en-US" dirty="0" smtClean="0"/>
              <a:t>So now we need to open both port number in inbound. </a:t>
            </a:r>
            <a:endParaRPr lang="en-US" dirty="0"/>
          </a:p>
        </p:txBody>
      </p:sp>
    </p:spTree>
    <p:extLst>
      <p:ext uri="{BB962C8B-B14F-4D97-AF65-F5344CB8AC3E}">
        <p14:creationId xmlns:p14="http://schemas.microsoft.com/office/powerpoint/2010/main" val="2789270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the security option </a:t>
            </a:r>
            <a:endParaRPr lang="en-US" dirty="0"/>
          </a:p>
        </p:txBody>
      </p:sp>
      <p:pic>
        <p:nvPicPr>
          <p:cNvPr id="5" name="Content Placeholder 4"/>
          <p:cNvPicPr>
            <a:picLocks noGrp="1" noChangeAspect="1"/>
          </p:cNvPicPr>
          <p:nvPr>
            <p:ph idx="1"/>
          </p:nvPr>
        </p:nvPicPr>
        <p:blipFill>
          <a:blip r:embed="rId2"/>
          <a:stretch>
            <a:fillRect/>
          </a:stretch>
        </p:blipFill>
        <p:spPr>
          <a:xfrm>
            <a:off x="1148243" y="1825625"/>
            <a:ext cx="9895514" cy="4351338"/>
          </a:xfrm>
          <a:prstGeom prst="rect">
            <a:avLst/>
          </a:prstGeom>
        </p:spPr>
      </p:pic>
    </p:spTree>
    <p:extLst>
      <p:ext uri="{BB962C8B-B14F-4D97-AF65-F5344CB8AC3E}">
        <p14:creationId xmlns:p14="http://schemas.microsoft.com/office/powerpoint/2010/main" val="2909005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security launch wizard </a:t>
            </a:r>
            <a:endParaRPr lang="en-US" dirty="0"/>
          </a:p>
        </p:txBody>
      </p:sp>
      <p:pic>
        <p:nvPicPr>
          <p:cNvPr id="5" name="Content Placeholder 4"/>
          <p:cNvPicPr>
            <a:picLocks noGrp="1" noChangeAspect="1"/>
          </p:cNvPicPr>
          <p:nvPr>
            <p:ph idx="1"/>
          </p:nvPr>
        </p:nvPicPr>
        <p:blipFill>
          <a:blip r:embed="rId2"/>
          <a:stretch>
            <a:fillRect/>
          </a:stretch>
        </p:blipFill>
        <p:spPr>
          <a:xfrm>
            <a:off x="1384928" y="1825625"/>
            <a:ext cx="9422143" cy="4351338"/>
          </a:xfrm>
          <a:prstGeom prst="rect">
            <a:avLst/>
          </a:prstGeom>
        </p:spPr>
      </p:pic>
    </p:spTree>
    <p:extLst>
      <p:ext uri="{BB962C8B-B14F-4D97-AF65-F5344CB8AC3E}">
        <p14:creationId xmlns:p14="http://schemas.microsoft.com/office/powerpoint/2010/main" val="2300186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you click on launch wizard it open another tab in browser. </a:t>
            </a:r>
            <a:endParaRPr lang="en-US" dirty="0"/>
          </a:p>
        </p:txBody>
      </p:sp>
      <p:pic>
        <p:nvPicPr>
          <p:cNvPr id="5" name="Content Placeholder 4"/>
          <p:cNvPicPr>
            <a:picLocks noGrp="1" noChangeAspect="1"/>
          </p:cNvPicPr>
          <p:nvPr>
            <p:ph idx="1"/>
          </p:nvPr>
        </p:nvPicPr>
        <p:blipFill>
          <a:blip r:embed="rId2"/>
          <a:stretch>
            <a:fillRect/>
          </a:stretch>
        </p:blipFill>
        <p:spPr>
          <a:xfrm>
            <a:off x="1283613" y="1825625"/>
            <a:ext cx="9624773" cy="4351338"/>
          </a:xfrm>
          <a:prstGeom prst="rect">
            <a:avLst/>
          </a:prstGeom>
        </p:spPr>
      </p:pic>
    </p:spTree>
    <p:extLst>
      <p:ext uri="{BB962C8B-B14F-4D97-AF65-F5344CB8AC3E}">
        <p14:creationId xmlns:p14="http://schemas.microsoft.com/office/powerpoint/2010/main" val="982964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edit inbound rules </a:t>
            </a:r>
            <a:endParaRPr lang="en-US" dirty="0"/>
          </a:p>
        </p:txBody>
      </p:sp>
      <p:pic>
        <p:nvPicPr>
          <p:cNvPr id="4" name="Content Placeholder 3"/>
          <p:cNvPicPr>
            <a:picLocks noGrp="1" noChangeAspect="1"/>
          </p:cNvPicPr>
          <p:nvPr>
            <p:ph idx="1"/>
          </p:nvPr>
        </p:nvPicPr>
        <p:blipFill>
          <a:blip r:embed="rId2"/>
          <a:stretch>
            <a:fillRect/>
          </a:stretch>
        </p:blipFill>
        <p:spPr>
          <a:xfrm>
            <a:off x="1773777" y="1825625"/>
            <a:ext cx="8644445" cy="4351338"/>
          </a:xfrm>
          <a:prstGeom prst="rect">
            <a:avLst/>
          </a:prstGeom>
        </p:spPr>
      </p:pic>
    </p:spTree>
    <p:extLst>
      <p:ext uri="{BB962C8B-B14F-4D97-AF65-F5344CB8AC3E}">
        <p14:creationId xmlns:p14="http://schemas.microsoft.com/office/powerpoint/2010/main" val="126232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my-banking-app-frontend </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package.json</a:t>
            </a:r>
            <a:r>
              <a:rPr lang="en-US" dirty="0" smtClean="0"/>
              <a:t> file do the changes </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4507345" y="2243666"/>
            <a:ext cx="6438047" cy="4292031"/>
          </a:xfrm>
          <a:prstGeom prst="rect">
            <a:avLst/>
          </a:prstGeom>
        </p:spPr>
      </p:pic>
    </p:spTree>
    <p:extLst>
      <p:ext uri="{BB962C8B-B14F-4D97-AF65-F5344CB8AC3E}">
        <p14:creationId xmlns:p14="http://schemas.microsoft.com/office/powerpoint/2010/main" val="1278406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971311"/>
            <a:ext cx="10515600" cy="4059966"/>
          </a:xfrm>
          <a:prstGeom prst="rect">
            <a:avLst/>
          </a:prstGeom>
        </p:spPr>
      </p:pic>
    </p:spTree>
    <p:extLst>
      <p:ext uri="{BB962C8B-B14F-4D97-AF65-F5344CB8AC3E}">
        <p14:creationId xmlns:p14="http://schemas.microsoft.com/office/powerpoint/2010/main" val="3510301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add rule</a:t>
            </a:r>
            <a:endParaRPr lang="en-US" dirty="0"/>
          </a:p>
        </p:txBody>
      </p:sp>
      <p:sp>
        <p:nvSpPr>
          <p:cNvPr id="5" name="Content Placeholder 4"/>
          <p:cNvSpPr>
            <a:spLocks noGrp="1"/>
          </p:cNvSpPr>
          <p:nvPr>
            <p:ph idx="1"/>
          </p:nvPr>
        </p:nvSpPr>
        <p:spPr/>
        <p:txBody>
          <a:bodyPr/>
          <a:lstStyle/>
          <a:p>
            <a:r>
              <a:rPr lang="en-US" dirty="0" smtClean="0"/>
              <a:t>Type must be : custom type </a:t>
            </a:r>
          </a:p>
          <a:p>
            <a:r>
              <a:rPr lang="en-US" dirty="0" smtClean="0"/>
              <a:t>Protocol : TCP </a:t>
            </a:r>
          </a:p>
          <a:p>
            <a:r>
              <a:rPr lang="en-US" dirty="0" smtClean="0"/>
              <a:t>Port range : 80-9999 ( means we can use any port number between range 80 to 9999) </a:t>
            </a:r>
          </a:p>
          <a:p>
            <a:r>
              <a:rPr lang="en-US" dirty="0" smtClean="0"/>
              <a:t>Source : anywhere</a:t>
            </a:r>
          </a:p>
          <a:p>
            <a:r>
              <a:rPr lang="en-US" dirty="0" smtClean="0"/>
              <a:t>Click on save rules  </a:t>
            </a:r>
          </a:p>
          <a:p>
            <a:endParaRPr lang="en-US" dirty="0"/>
          </a:p>
        </p:txBody>
      </p:sp>
      <p:pic>
        <p:nvPicPr>
          <p:cNvPr id="6" name="Content Placeholder 3"/>
          <p:cNvPicPr>
            <a:picLocks noChangeAspect="1"/>
          </p:cNvPicPr>
          <p:nvPr/>
        </p:nvPicPr>
        <p:blipFill>
          <a:blip r:embed="rId2"/>
          <a:stretch>
            <a:fillRect/>
          </a:stretch>
        </p:blipFill>
        <p:spPr>
          <a:xfrm>
            <a:off x="3969329" y="3380510"/>
            <a:ext cx="8110600" cy="2796453"/>
          </a:xfrm>
          <a:prstGeom prst="rect">
            <a:avLst/>
          </a:prstGeom>
        </p:spPr>
      </p:pic>
    </p:spTree>
    <p:extLst>
      <p:ext uri="{BB962C8B-B14F-4D97-AF65-F5344CB8AC3E}">
        <p14:creationId xmlns:p14="http://schemas.microsoft.com/office/powerpoint/2010/main" val="710046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ec2 instance </a:t>
            </a:r>
            <a:r>
              <a:rPr lang="en-US" dirty="0" err="1" smtClean="0"/>
              <a:t>ip</a:t>
            </a:r>
            <a:r>
              <a:rPr lang="en-US" dirty="0" smtClean="0"/>
              <a:t> address</a:t>
            </a:r>
            <a:endParaRPr lang="en-US" dirty="0"/>
          </a:p>
        </p:txBody>
      </p:sp>
      <p:pic>
        <p:nvPicPr>
          <p:cNvPr id="5" name="Content Placeholder 4"/>
          <p:cNvPicPr>
            <a:picLocks noGrp="1" noChangeAspect="1"/>
          </p:cNvPicPr>
          <p:nvPr>
            <p:ph idx="1"/>
          </p:nvPr>
        </p:nvPicPr>
        <p:blipFill>
          <a:blip r:embed="rId2"/>
          <a:stretch>
            <a:fillRect/>
          </a:stretch>
        </p:blipFill>
        <p:spPr>
          <a:xfrm>
            <a:off x="838200" y="1958596"/>
            <a:ext cx="10515600" cy="4085396"/>
          </a:xfrm>
          <a:prstGeom prst="rect">
            <a:avLst/>
          </a:prstGeom>
        </p:spPr>
      </p:pic>
    </p:spTree>
    <p:extLst>
      <p:ext uri="{BB962C8B-B14F-4D97-AF65-F5344CB8AC3E}">
        <p14:creationId xmlns:p14="http://schemas.microsoft.com/office/powerpoint/2010/main" val="3673142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details </a:t>
            </a:r>
            <a:endParaRPr lang="en-US" dirty="0"/>
          </a:p>
        </p:txBody>
      </p:sp>
      <p:pic>
        <p:nvPicPr>
          <p:cNvPr id="4" name="Content Placeholder 3"/>
          <p:cNvPicPr>
            <a:picLocks noGrp="1" noChangeAspect="1"/>
          </p:cNvPicPr>
          <p:nvPr>
            <p:ph idx="1"/>
          </p:nvPr>
        </p:nvPicPr>
        <p:blipFill>
          <a:blip r:embed="rId2"/>
          <a:stretch>
            <a:fillRect/>
          </a:stretch>
        </p:blipFill>
        <p:spPr>
          <a:xfrm>
            <a:off x="1274742" y="1825625"/>
            <a:ext cx="9642515" cy="4351338"/>
          </a:xfrm>
          <a:prstGeom prst="rect">
            <a:avLst/>
          </a:prstGeom>
        </p:spPr>
      </p:pic>
    </p:spTree>
    <p:extLst>
      <p:ext uri="{BB962C8B-B14F-4D97-AF65-F5344CB8AC3E}">
        <p14:creationId xmlns:p14="http://schemas.microsoft.com/office/powerpoint/2010/main" val="468496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 have to do the changes in angular project. </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environment.prod.ts</a:t>
            </a:r>
            <a:r>
              <a:rPr lang="en-US" dirty="0" smtClean="0"/>
              <a:t> file </a:t>
            </a:r>
          </a:p>
          <a:p>
            <a:pPr marL="0" indent="0">
              <a:buNone/>
            </a:pPr>
            <a:endParaRPr lang="en-US" dirty="0"/>
          </a:p>
        </p:txBody>
      </p:sp>
      <p:pic>
        <p:nvPicPr>
          <p:cNvPr id="5" name="Picture 4"/>
          <p:cNvPicPr>
            <a:picLocks noChangeAspect="1"/>
          </p:cNvPicPr>
          <p:nvPr/>
        </p:nvPicPr>
        <p:blipFill>
          <a:blip r:embed="rId2"/>
          <a:stretch>
            <a:fillRect/>
          </a:stretch>
        </p:blipFill>
        <p:spPr>
          <a:xfrm>
            <a:off x="4498303" y="2346571"/>
            <a:ext cx="6187976" cy="3642676"/>
          </a:xfrm>
          <a:prstGeom prst="rect">
            <a:avLst/>
          </a:prstGeom>
        </p:spPr>
      </p:pic>
    </p:spTree>
    <p:extLst>
      <p:ext uri="{BB962C8B-B14F-4D97-AF65-F5344CB8AC3E}">
        <p14:creationId xmlns:p14="http://schemas.microsoft.com/office/powerpoint/2010/main" val="4133676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done the changes in angular project </a:t>
            </a:r>
            <a:endParaRPr lang="en-US" dirty="0"/>
          </a:p>
        </p:txBody>
      </p:sp>
      <p:sp>
        <p:nvSpPr>
          <p:cNvPr id="3" name="Content Placeholder 2"/>
          <p:cNvSpPr>
            <a:spLocks noGrp="1"/>
          </p:cNvSpPr>
          <p:nvPr>
            <p:ph idx="1"/>
          </p:nvPr>
        </p:nvSpPr>
        <p:spPr/>
        <p:txBody>
          <a:bodyPr/>
          <a:lstStyle/>
          <a:p>
            <a:r>
              <a:rPr lang="en-US" dirty="0" smtClean="0"/>
              <a:t>Re – build the angular project </a:t>
            </a:r>
          </a:p>
          <a:p>
            <a:r>
              <a:rPr lang="en-US" dirty="0" smtClean="0"/>
              <a:t>Please move inside a angular project folder and run the command as ng build </a:t>
            </a:r>
          </a:p>
          <a:p>
            <a:r>
              <a:rPr lang="en-US" dirty="0" smtClean="0"/>
              <a:t>and please push these changes in </a:t>
            </a:r>
            <a:r>
              <a:rPr lang="en-US" dirty="0" err="1" smtClean="0"/>
              <a:t>git</a:t>
            </a:r>
            <a:r>
              <a:rPr lang="en-US" dirty="0" smtClean="0"/>
              <a:t> hub account. </a:t>
            </a:r>
          </a:p>
          <a:p>
            <a:endParaRPr lang="en-US" dirty="0"/>
          </a:p>
        </p:txBody>
      </p:sp>
      <p:pic>
        <p:nvPicPr>
          <p:cNvPr id="4" name="Picture 3"/>
          <p:cNvPicPr>
            <a:picLocks noChangeAspect="1"/>
          </p:cNvPicPr>
          <p:nvPr/>
        </p:nvPicPr>
        <p:blipFill>
          <a:blip r:embed="rId2"/>
          <a:stretch>
            <a:fillRect/>
          </a:stretch>
        </p:blipFill>
        <p:spPr>
          <a:xfrm>
            <a:off x="1034472" y="4756624"/>
            <a:ext cx="10677236" cy="1002351"/>
          </a:xfrm>
          <a:prstGeom prst="rect">
            <a:avLst/>
          </a:prstGeom>
        </p:spPr>
      </p:pic>
    </p:spTree>
    <p:extLst>
      <p:ext uri="{BB962C8B-B14F-4D97-AF65-F5344CB8AC3E}">
        <p14:creationId xmlns:p14="http://schemas.microsoft.com/office/powerpoint/2010/main" val="734403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using IP address with port number 8080 check </a:t>
            </a:r>
            <a:r>
              <a:rPr lang="en-US" dirty="0" err="1" smtClean="0"/>
              <a:t>jenkin</a:t>
            </a:r>
            <a:r>
              <a:rPr lang="en-US" dirty="0" smtClean="0"/>
              <a:t> running or not. </a:t>
            </a:r>
            <a:endParaRPr lang="en-US" dirty="0"/>
          </a:p>
        </p:txBody>
      </p:sp>
      <p:sp>
        <p:nvSpPr>
          <p:cNvPr id="3" name="Content Placeholder 2"/>
          <p:cNvSpPr>
            <a:spLocks noGrp="1"/>
          </p:cNvSpPr>
          <p:nvPr>
            <p:ph idx="1"/>
          </p:nvPr>
        </p:nvSpPr>
        <p:spPr>
          <a:xfrm>
            <a:off x="838200" y="1825625"/>
            <a:ext cx="10310091" cy="464993"/>
          </a:xfrm>
        </p:spPr>
        <p:txBody>
          <a:bodyPr>
            <a:normAutofit lnSpcReduction="10000"/>
          </a:bodyPr>
          <a:lstStyle/>
          <a:p>
            <a:r>
              <a:rPr lang="en-US" dirty="0" smtClean="0"/>
              <a:t>For my </a:t>
            </a:r>
            <a:r>
              <a:rPr lang="en-US" dirty="0" err="1" smtClean="0"/>
              <a:t>ip</a:t>
            </a:r>
            <a:r>
              <a:rPr lang="en-US" dirty="0" smtClean="0"/>
              <a:t> address with </a:t>
            </a:r>
            <a:r>
              <a:rPr lang="en-US" dirty="0"/>
              <a:t>http://3.235.130.168:8080/login?from=%2F</a:t>
            </a:r>
          </a:p>
        </p:txBody>
      </p:sp>
      <p:pic>
        <p:nvPicPr>
          <p:cNvPr id="4" name="Picture 3"/>
          <p:cNvPicPr>
            <a:picLocks noChangeAspect="1"/>
          </p:cNvPicPr>
          <p:nvPr/>
        </p:nvPicPr>
        <p:blipFill>
          <a:blip r:embed="rId2"/>
          <a:stretch>
            <a:fillRect/>
          </a:stretch>
        </p:blipFill>
        <p:spPr>
          <a:xfrm>
            <a:off x="3879271" y="2260022"/>
            <a:ext cx="7847215" cy="4597978"/>
          </a:xfrm>
          <a:prstGeom prst="rect">
            <a:avLst/>
          </a:prstGeom>
        </p:spPr>
      </p:pic>
    </p:spTree>
    <p:extLst>
      <p:ext uri="{BB962C8B-B14F-4D97-AF65-F5344CB8AC3E}">
        <p14:creationId xmlns:p14="http://schemas.microsoft.com/office/powerpoint/2010/main" val="269831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running </a:t>
            </a:r>
            <a:r>
              <a:rPr lang="en-US" dirty="0" err="1" smtClean="0"/>
              <a:t>jenking</a:t>
            </a:r>
            <a:r>
              <a:rPr lang="en-US" dirty="0" smtClean="0"/>
              <a:t> </a:t>
            </a:r>
            <a:endParaRPr lang="en-US" dirty="0"/>
          </a:p>
        </p:txBody>
      </p:sp>
      <p:sp>
        <p:nvSpPr>
          <p:cNvPr id="3" name="Content Placeholder 2"/>
          <p:cNvSpPr>
            <a:spLocks noGrp="1"/>
          </p:cNvSpPr>
          <p:nvPr>
            <p:ph idx="1"/>
          </p:nvPr>
        </p:nvSpPr>
        <p:spPr>
          <a:xfrm>
            <a:off x="838200" y="1825625"/>
            <a:ext cx="9996055" cy="2210666"/>
          </a:xfrm>
        </p:spPr>
        <p:txBody>
          <a:bodyPr/>
          <a:lstStyle/>
          <a:p>
            <a:r>
              <a:rPr lang="en-US" dirty="0" smtClean="0"/>
              <a:t>The default user name is :admin and password is random password generated by </a:t>
            </a:r>
            <a:r>
              <a:rPr lang="en-US" dirty="0" err="1" smtClean="0"/>
              <a:t>jenkin</a:t>
            </a:r>
            <a:r>
              <a:rPr lang="en-US" dirty="0" smtClean="0"/>
              <a:t>. </a:t>
            </a:r>
          </a:p>
          <a:p>
            <a:r>
              <a:rPr lang="en-US" dirty="0" smtClean="0"/>
              <a:t>To get that password you need to run the command in ec2-instance terminal </a:t>
            </a:r>
            <a:r>
              <a:rPr lang="en-US" dirty="0" err="1" smtClean="0"/>
              <a:t>ie</a:t>
            </a:r>
            <a:r>
              <a:rPr lang="en-US" dirty="0" smtClean="0"/>
              <a:t> </a:t>
            </a:r>
            <a:r>
              <a:rPr lang="en-US" dirty="0" err="1" smtClean="0"/>
              <a:t>gitbash</a:t>
            </a:r>
            <a:r>
              <a:rPr lang="en-US" dirty="0" smtClean="0"/>
              <a:t> </a:t>
            </a:r>
          </a:p>
          <a:p>
            <a:pPr lvl="1"/>
            <a:r>
              <a:rPr lang="en-US" dirty="0" err="1"/>
              <a:t>sudo</a:t>
            </a:r>
            <a:r>
              <a:rPr lang="en-US" dirty="0"/>
              <a:t> cat /</a:t>
            </a:r>
            <a:r>
              <a:rPr lang="en-US" dirty="0" err="1"/>
              <a:t>var</a:t>
            </a:r>
            <a:r>
              <a:rPr lang="en-US" dirty="0"/>
              <a:t>/lib/</a:t>
            </a:r>
            <a:r>
              <a:rPr lang="en-US" dirty="0" err="1"/>
              <a:t>jenkins</a:t>
            </a:r>
            <a:r>
              <a:rPr lang="en-US" dirty="0"/>
              <a:t>/secrets/</a:t>
            </a:r>
            <a:r>
              <a:rPr lang="en-US" dirty="0" err="1"/>
              <a:t>initialAdminPassword</a:t>
            </a:r>
            <a:endParaRPr lang="en-US" dirty="0"/>
          </a:p>
        </p:txBody>
      </p:sp>
      <p:pic>
        <p:nvPicPr>
          <p:cNvPr id="4" name="Picture 3"/>
          <p:cNvPicPr>
            <a:picLocks noChangeAspect="1"/>
          </p:cNvPicPr>
          <p:nvPr/>
        </p:nvPicPr>
        <p:blipFill>
          <a:blip r:embed="rId2"/>
          <a:stretch>
            <a:fillRect/>
          </a:stretch>
        </p:blipFill>
        <p:spPr>
          <a:xfrm>
            <a:off x="741907" y="4575872"/>
            <a:ext cx="10745131" cy="1234547"/>
          </a:xfrm>
          <a:prstGeom prst="rect">
            <a:avLst/>
          </a:prstGeom>
        </p:spPr>
      </p:pic>
    </p:spTree>
    <p:extLst>
      <p:ext uri="{BB962C8B-B14F-4D97-AF65-F5344CB8AC3E}">
        <p14:creationId xmlns:p14="http://schemas.microsoft.com/office/powerpoint/2010/main" val="3059297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this password</a:t>
            </a:r>
            <a:endParaRPr lang="en-US" dirty="0"/>
          </a:p>
        </p:txBody>
      </p:sp>
      <p:pic>
        <p:nvPicPr>
          <p:cNvPr id="4" name="Content Placeholder 3"/>
          <p:cNvPicPr>
            <a:picLocks noGrp="1" noChangeAspect="1"/>
          </p:cNvPicPr>
          <p:nvPr>
            <p:ph idx="1"/>
          </p:nvPr>
        </p:nvPicPr>
        <p:blipFill>
          <a:blip r:embed="rId2"/>
          <a:stretch>
            <a:fillRect/>
          </a:stretch>
        </p:blipFill>
        <p:spPr>
          <a:xfrm>
            <a:off x="2612704" y="1825625"/>
            <a:ext cx="6966592" cy="4351338"/>
          </a:xfrm>
          <a:prstGeom prst="rect">
            <a:avLst/>
          </a:prstGeom>
        </p:spPr>
      </p:pic>
    </p:spTree>
    <p:extLst>
      <p:ext uri="{BB962C8B-B14F-4D97-AF65-F5344CB8AC3E}">
        <p14:creationId xmlns:p14="http://schemas.microsoft.com/office/powerpoint/2010/main" val="2708530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password paste it will ask to install plugin. Please install suggested plugin </a:t>
            </a:r>
            <a:endParaRPr lang="en-US" dirty="0"/>
          </a:p>
        </p:txBody>
      </p:sp>
      <p:pic>
        <p:nvPicPr>
          <p:cNvPr id="4" name="Content Placeholder 3"/>
          <p:cNvPicPr>
            <a:picLocks noGrp="1" noChangeAspect="1"/>
          </p:cNvPicPr>
          <p:nvPr>
            <p:ph idx="1"/>
          </p:nvPr>
        </p:nvPicPr>
        <p:blipFill>
          <a:blip r:embed="rId2"/>
          <a:stretch>
            <a:fillRect/>
          </a:stretch>
        </p:blipFill>
        <p:spPr>
          <a:xfrm>
            <a:off x="2394972" y="1825625"/>
            <a:ext cx="7402056" cy="4351338"/>
          </a:xfrm>
          <a:prstGeom prst="rect">
            <a:avLst/>
          </a:prstGeom>
        </p:spPr>
      </p:pic>
    </p:spTree>
    <p:extLst>
      <p:ext uri="{BB962C8B-B14F-4D97-AF65-F5344CB8AC3E}">
        <p14:creationId xmlns:p14="http://schemas.microsoft.com/office/powerpoint/2010/main" val="152282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need to create the </a:t>
            </a:r>
            <a:r>
              <a:rPr lang="en-US" dirty="0" err="1" smtClean="0"/>
              <a:t>Dockerfile</a:t>
            </a:r>
            <a:r>
              <a:rPr lang="en-US" dirty="0" smtClean="0"/>
              <a:t> for backend (express </a:t>
            </a:r>
            <a:r>
              <a:rPr lang="en-US" dirty="0" err="1" smtClean="0"/>
              <a:t>js</a:t>
            </a:r>
            <a:r>
              <a:rPr lang="en-US" dirty="0" smtClean="0"/>
              <a:t>)</a:t>
            </a:r>
            <a:endParaRPr lang="en-US" dirty="0"/>
          </a:p>
        </p:txBody>
      </p:sp>
      <p:sp>
        <p:nvSpPr>
          <p:cNvPr id="3" name="Content Placeholder 2"/>
          <p:cNvSpPr>
            <a:spLocks noGrp="1"/>
          </p:cNvSpPr>
          <p:nvPr>
            <p:ph idx="1"/>
          </p:nvPr>
        </p:nvSpPr>
        <p:spPr>
          <a:xfrm>
            <a:off x="838200" y="1825625"/>
            <a:ext cx="4759036" cy="4741430"/>
          </a:xfrm>
        </p:spPr>
        <p:txBody>
          <a:bodyPr>
            <a:normAutofit fontScale="40000" lnSpcReduction="20000"/>
          </a:bodyPr>
          <a:lstStyle/>
          <a:p>
            <a:pPr marL="0" indent="0">
              <a:buNone/>
            </a:pPr>
            <a:r>
              <a:rPr lang="en-US" dirty="0" err="1" smtClean="0"/>
              <a:t>Dockerfile</a:t>
            </a:r>
            <a:r>
              <a:rPr lang="en-US" dirty="0" smtClean="0"/>
              <a:t>		(no </a:t>
            </a:r>
            <a:r>
              <a:rPr lang="en-US" dirty="0" err="1" smtClean="0"/>
              <a:t>extentsion</a:t>
            </a:r>
            <a:r>
              <a:rPr lang="en-US" dirty="0"/>
              <a:t>)</a:t>
            </a:r>
            <a:endParaRPr lang="en-US" dirty="0" smtClean="0"/>
          </a:p>
          <a:p>
            <a:pPr marL="0" indent="0">
              <a:buNone/>
            </a:pPr>
            <a:r>
              <a:rPr lang="en-US" sz="3000" b="1" dirty="0"/>
              <a:t> # Create image based on the official Node 12 image from the </a:t>
            </a:r>
            <a:r>
              <a:rPr lang="en-US" sz="3000" b="1" dirty="0" err="1"/>
              <a:t>dockerhub</a:t>
            </a:r>
            <a:endParaRPr lang="en-US" sz="3000" b="1" dirty="0"/>
          </a:p>
          <a:p>
            <a:pPr marL="0" indent="0">
              <a:buNone/>
            </a:pPr>
            <a:r>
              <a:rPr lang="en-US" sz="3000" b="1" dirty="0"/>
              <a:t>FROM node:12</a:t>
            </a:r>
          </a:p>
          <a:p>
            <a:pPr marL="0" indent="0">
              <a:buNone/>
            </a:pPr>
            <a:r>
              <a:rPr lang="en-US" sz="3000" b="1" dirty="0" smtClean="0"/>
              <a:t># </a:t>
            </a:r>
            <a:r>
              <a:rPr lang="en-US" sz="3000" b="1" dirty="0"/>
              <a:t>Create a directory where our app will be placed</a:t>
            </a:r>
          </a:p>
          <a:p>
            <a:pPr marL="0" indent="0">
              <a:buNone/>
            </a:pPr>
            <a:r>
              <a:rPr lang="en-US" sz="3000" b="1" dirty="0"/>
              <a:t>RUN </a:t>
            </a:r>
            <a:r>
              <a:rPr lang="en-US" sz="3000" b="1" dirty="0" err="1"/>
              <a:t>mkdir</a:t>
            </a:r>
            <a:r>
              <a:rPr lang="en-US" sz="3000" b="1" dirty="0"/>
              <a:t> -p /</a:t>
            </a:r>
            <a:r>
              <a:rPr lang="en-US" sz="3000" b="1" dirty="0" err="1"/>
              <a:t>usr</a:t>
            </a:r>
            <a:r>
              <a:rPr lang="en-US" sz="3000" b="1" dirty="0"/>
              <a:t>/</a:t>
            </a:r>
            <a:r>
              <a:rPr lang="en-US" sz="3000" b="1" dirty="0" err="1"/>
              <a:t>src</a:t>
            </a:r>
            <a:r>
              <a:rPr lang="en-US" sz="3000" b="1" dirty="0"/>
              <a:t>/app</a:t>
            </a:r>
          </a:p>
          <a:p>
            <a:pPr marL="0" indent="0">
              <a:buNone/>
            </a:pPr>
            <a:r>
              <a:rPr lang="en-US" sz="3000" b="1" dirty="0" smtClean="0"/>
              <a:t># </a:t>
            </a:r>
            <a:r>
              <a:rPr lang="en-US" sz="3000" b="1" dirty="0"/>
              <a:t>Change directory so that our commands run inside this new directory</a:t>
            </a:r>
          </a:p>
          <a:p>
            <a:pPr marL="0" indent="0">
              <a:buNone/>
            </a:pPr>
            <a:r>
              <a:rPr lang="en-US" sz="3000" b="1" dirty="0"/>
              <a:t>WORKDIR /</a:t>
            </a:r>
            <a:r>
              <a:rPr lang="en-US" sz="3000" b="1" dirty="0" err="1"/>
              <a:t>usr</a:t>
            </a:r>
            <a:r>
              <a:rPr lang="en-US" sz="3000" b="1" dirty="0"/>
              <a:t>/</a:t>
            </a:r>
            <a:r>
              <a:rPr lang="en-US" sz="3000" b="1" dirty="0" err="1"/>
              <a:t>src</a:t>
            </a:r>
            <a:r>
              <a:rPr lang="en-US" sz="3000" b="1" dirty="0"/>
              <a:t>/app</a:t>
            </a:r>
          </a:p>
          <a:p>
            <a:pPr marL="0" indent="0">
              <a:buNone/>
            </a:pPr>
            <a:r>
              <a:rPr lang="en-US" sz="3000" b="1" dirty="0" smtClean="0"/>
              <a:t># </a:t>
            </a:r>
            <a:r>
              <a:rPr lang="en-US" sz="3000" b="1" dirty="0"/>
              <a:t>Copy dependency definitions</a:t>
            </a:r>
          </a:p>
          <a:p>
            <a:pPr marL="0" indent="0">
              <a:buNone/>
            </a:pPr>
            <a:r>
              <a:rPr lang="en-US" sz="3000" b="1" dirty="0"/>
              <a:t>COPY </a:t>
            </a:r>
            <a:r>
              <a:rPr lang="en-US" sz="3000" b="1" dirty="0" err="1"/>
              <a:t>package.json</a:t>
            </a:r>
            <a:r>
              <a:rPr lang="en-US" sz="3000" b="1" dirty="0"/>
              <a:t> /</a:t>
            </a:r>
            <a:r>
              <a:rPr lang="en-US" sz="3000" b="1" dirty="0" err="1"/>
              <a:t>usr</a:t>
            </a:r>
            <a:r>
              <a:rPr lang="en-US" sz="3000" b="1" dirty="0"/>
              <a:t>/</a:t>
            </a:r>
            <a:r>
              <a:rPr lang="en-US" sz="3000" b="1" dirty="0" err="1"/>
              <a:t>src</a:t>
            </a:r>
            <a:r>
              <a:rPr lang="en-US" sz="3000" b="1" dirty="0"/>
              <a:t>/app</a:t>
            </a:r>
          </a:p>
          <a:p>
            <a:pPr marL="0" indent="0">
              <a:buNone/>
            </a:pPr>
            <a:r>
              <a:rPr lang="en-US" sz="3000" b="1" dirty="0" smtClean="0"/>
              <a:t># </a:t>
            </a:r>
            <a:r>
              <a:rPr lang="en-US" sz="3000" b="1" dirty="0"/>
              <a:t>Install </a:t>
            </a:r>
            <a:r>
              <a:rPr lang="en-US" sz="3000" b="1" dirty="0" err="1"/>
              <a:t>dependecies</a:t>
            </a:r>
            <a:endParaRPr lang="en-US" sz="3000" b="1" dirty="0"/>
          </a:p>
          <a:p>
            <a:pPr marL="0" indent="0">
              <a:buNone/>
            </a:pPr>
            <a:r>
              <a:rPr lang="en-US" sz="3000" b="1" dirty="0"/>
              <a:t>RUN </a:t>
            </a:r>
            <a:r>
              <a:rPr lang="en-US" sz="3000" b="1" dirty="0" err="1"/>
              <a:t>npm</a:t>
            </a:r>
            <a:r>
              <a:rPr lang="en-US" sz="3000" b="1" dirty="0"/>
              <a:t> install</a:t>
            </a:r>
          </a:p>
          <a:p>
            <a:pPr marL="0" indent="0">
              <a:buNone/>
            </a:pPr>
            <a:r>
              <a:rPr lang="en-US" sz="3000" b="1" dirty="0" smtClean="0"/>
              <a:t># </a:t>
            </a:r>
            <a:r>
              <a:rPr lang="en-US" sz="3000" b="1" dirty="0"/>
              <a:t>Get all the code needed to run the app</a:t>
            </a:r>
          </a:p>
          <a:p>
            <a:pPr marL="0" indent="0">
              <a:buNone/>
            </a:pPr>
            <a:r>
              <a:rPr lang="en-US" sz="3000" b="1" dirty="0"/>
              <a:t>COPY . /</a:t>
            </a:r>
            <a:r>
              <a:rPr lang="en-US" sz="3000" b="1" dirty="0" err="1"/>
              <a:t>usr</a:t>
            </a:r>
            <a:r>
              <a:rPr lang="en-US" sz="3000" b="1" dirty="0"/>
              <a:t>/</a:t>
            </a:r>
            <a:r>
              <a:rPr lang="en-US" sz="3000" b="1" dirty="0" err="1"/>
              <a:t>src</a:t>
            </a:r>
            <a:r>
              <a:rPr lang="en-US" sz="3000" b="1" dirty="0"/>
              <a:t>/app</a:t>
            </a:r>
          </a:p>
          <a:p>
            <a:pPr marL="0" indent="0">
              <a:buNone/>
            </a:pPr>
            <a:r>
              <a:rPr lang="en-US" sz="3000" b="1" dirty="0" smtClean="0"/>
              <a:t># </a:t>
            </a:r>
            <a:r>
              <a:rPr lang="en-US" sz="3000" b="1" dirty="0"/>
              <a:t>Expose the port the app runs in</a:t>
            </a:r>
          </a:p>
          <a:p>
            <a:pPr marL="0" indent="0">
              <a:buNone/>
            </a:pPr>
            <a:r>
              <a:rPr lang="en-US" sz="3000" b="1" dirty="0"/>
              <a:t>EXPOSE 3000</a:t>
            </a:r>
          </a:p>
          <a:p>
            <a:pPr marL="0" indent="0">
              <a:buNone/>
            </a:pPr>
            <a:r>
              <a:rPr lang="en-US" sz="3000" b="1" dirty="0" smtClean="0"/>
              <a:t># </a:t>
            </a:r>
            <a:r>
              <a:rPr lang="en-US" sz="3000" b="1" dirty="0"/>
              <a:t>Serve the app</a:t>
            </a:r>
          </a:p>
          <a:p>
            <a:pPr marL="0" indent="0">
              <a:buNone/>
            </a:pPr>
            <a:r>
              <a:rPr lang="en-US" sz="3000" b="1" dirty="0"/>
              <a:t>CMD ["</a:t>
            </a:r>
            <a:r>
              <a:rPr lang="en-US" sz="3000" b="1" dirty="0" err="1"/>
              <a:t>npm</a:t>
            </a:r>
            <a:r>
              <a:rPr lang="en-US" sz="3000" b="1" dirty="0"/>
              <a:t>", "start"]</a:t>
            </a:r>
          </a:p>
        </p:txBody>
      </p:sp>
      <p:pic>
        <p:nvPicPr>
          <p:cNvPr id="5" name="Picture 4"/>
          <p:cNvPicPr>
            <a:picLocks noChangeAspect="1"/>
          </p:cNvPicPr>
          <p:nvPr/>
        </p:nvPicPr>
        <p:blipFill>
          <a:blip r:embed="rId2"/>
          <a:stretch>
            <a:fillRect/>
          </a:stretch>
        </p:blipFill>
        <p:spPr>
          <a:xfrm>
            <a:off x="5698836" y="1440086"/>
            <a:ext cx="6371455" cy="4950575"/>
          </a:xfrm>
          <a:prstGeom prst="rect">
            <a:avLst/>
          </a:prstGeom>
        </p:spPr>
      </p:pic>
    </p:spTree>
    <p:extLst>
      <p:ext uri="{BB962C8B-B14F-4D97-AF65-F5344CB8AC3E}">
        <p14:creationId xmlns:p14="http://schemas.microsoft.com/office/powerpoint/2010/main" val="3817588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to install all plugin </a:t>
            </a:r>
            <a:endParaRPr lang="en-US" dirty="0"/>
          </a:p>
        </p:txBody>
      </p:sp>
      <p:pic>
        <p:nvPicPr>
          <p:cNvPr id="4" name="Content Placeholder 3"/>
          <p:cNvPicPr>
            <a:picLocks noGrp="1" noChangeAspect="1"/>
          </p:cNvPicPr>
          <p:nvPr>
            <p:ph idx="1"/>
          </p:nvPr>
        </p:nvPicPr>
        <p:blipFill>
          <a:blip r:embed="rId2"/>
          <a:stretch>
            <a:fillRect/>
          </a:stretch>
        </p:blipFill>
        <p:spPr>
          <a:xfrm>
            <a:off x="2365530" y="1825625"/>
            <a:ext cx="7460939" cy="4351338"/>
          </a:xfrm>
          <a:prstGeom prst="rect">
            <a:avLst/>
          </a:prstGeom>
        </p:spPr>
      </p:pic>
    </p:spTree>
    <p:extLst>
      <p:ext uri="{BB962C8B-B14F-4D97-AF65-F5344CB8AC3E}">
        <p14:creationId xmlns:p14="http://schemas.microsoft.com/office/powerpoint/2010/main" val="3323657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 need to create the account </a:t>
            </a:r>
            <a:endParaRPr lang="en-US" dirty="0"/>
          </a:p>
        </p:txBody>
      </p:sp>
      <p:pic>
        <p:nvPicPr>
          <p:cNvPr id="4" name="Content Placeholder 3"/>
          <p:cNvPicPr>
            <a:picLocks noGrp="1" noChangeAspect="1"/>
          </p:cNvPicPr>
          <p:nvPr>
            <p:ph idx="1"/>
          </p:nvPr>
        </p:nvPicPr>
        <p:blipFill>
          <a:blip r:embed="rId2"/>
          <a:stretch>
            <a:fillRect/>
          </a:stretch>
        </p:blipFill>
        <p:spPr>
          <a:xfrm>
            <a:off x="2648078" y="1825625"/>
            <a:ext cx="6895843" cy="4351338"/>
          </a:xfrm>
          <a:prstGeom prst="rect">
            <a:avLst/>
          </a:prstGeom>
        </p:spPr>
      </p:pic>
    </p:spTree>
    <p:extLst>
      <p:ext uri="{BB962C8B-B14F-4D97-AF65-F5344CB8AC3E}">
        <p14:creationId xmlns:p14="http://schemas.microsoft.com/office/powerpoint/2010/main" val="3634665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6965" y="190219"/>
            <a:ext cx="8878069" cy="6477561"/>
          </a:xfrm>
          <a:prstGeom prst="rect">
            <a:avLst/>
          </a:prstGeom>
        </p:spPr>
      </p:pic>
    </p:spTree>
    <p:extLst>
      <p:ext uri="{BB962C8B-B14F-4D97-AF65-F5344CB8AC3E}">
        <p14:creationId xmlns:p14="http://schemas.microsoft.com/office/powerpoint/2010/main" val="1523843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9073" y="14944"/>
            <a:ext cx="11453853" cy="6828112"/>
          </a:xfrm>
          <a:prstGeom prst="rect">
            <a:avLst/>
          </a:prstGeom>
        </p:spPr>
      </p:pic>
    </p:spTree>
    <p:extLst>
      <p:ext uri="{BB962C8B-B14F-4D97-AF65-F5344CB8AC3E}">
        <p14:creationId xmlns:p14="http://schemas.microsoft.com/office/powerpoint/2010/main" val="2466542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4707" y="-129310"/>
            <a:ext cx="10442004" cy="6858000"/>
          </a:xfrm>
          <a:prstGeom prst="rect">
            <a:avLst/>
          </a:prstGeom>
        </p:spPr>
      </p:pic>
    </p:spTree>
    <p:extLst>
      <p:ext uri="{BB962C8B-B14F-4D97-AF65-F5344CB8AC3E}">
        <p14:creationId xmlns:p14="http://schemas.microsoft.com/office/powerpoint/2010/main" val="1595217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 dashboard </a:t>
            </a:r>
            <a:endParaRPr lang="en-US" dirty="0"/>
          </a:p>
        </p:txBody>
      </p:sp>
      <p:pic>
        <p:nvPicPr>
          <p:cNvPr id="4" name="Content Placeholder 3"/>
          <p:cNvPicPr>
            <a:picLocks noGrp="1" noChangeAspect="1"/>
          </p:cNvPicPr>
          <p:nvPr>
            <p:ph idx="1"/>
          </p:nvPr>
        </p:nvPicPr>
        <p:blipFill>
          <a:blip r:embed="rId2"/>
          <a:stretch>
            <a:fillRect/>
          </a:stretch>
        </p:blipFill>
        <p:spPr>
          <a:xfrm>
            <a:off x="1736712" y="1825625"/>
            <a:ext cx="8718576" cy="4351338"/>
          </a:xfrm>
          <a:prstGeom prst="rect">
            <a:avLst/>
          </a:prstGeom>
        </p:spPr>
      </p:pic>
    </p:spTree>
    <p:extLst>
      <p:ext uri="{BB962C8B-B14F-4D97-AF65-F5344CB8AC3E}">
        <p14:creationId xmlns:p14="http://schemas.microsoft.com/office/powerpoint/2010/main" val="1221584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8811" y="159736"/>
            <a:ext cx="9434378" cy="6538527"/>
          </a:xfrm>
          <a:prstGeom prst="rect">
            <a:avLst/>
          </a:prstGeom>
        </p:spPr>
      </p:pic>
    </p:spTree>
    <p:extLst>
      <p:ext uri="{BB962C8B-B14F-4D97-AF65-F5344CB8AC3E}">
        <p14:creationId xmlns:p14="http://schemas.microsoft.com/office/powerpoint/2010/main" val="3318213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1927" y="449322"/>
            <a:ext cx="6988146" cy="5959356"/>
          </a:xfrm>
          <a:prstGeom prst="rect">
            <a:avLst/>
          </a:prstGeom>
        </p:spPr>
      </p:pic>
    </p:spTree>
    <p:extLst>
      <p:ext uri="{BB962C8B-B14F-4D97-AF65-F5344CB8AC3E}">
        <p14:creationId xmlns:p14="http://schemas.microsoft.com/office/powerpoint/2010/main" val="640902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source code management you can provide </a:t>
            </a:r>
            <a:r>
              <a:rPr lang="en-US" dirty="0" err="1" smtClean="0"/>
              <a:t>git</a:t>
            </a:r>
            <a:r>
              <a:rPr lang="en-US" dirty="0" smtClean="0"/>
              <a:t> </a:t>
            </a:r>
            <a:r>
              <a:rPr lang="en-US" dirty="0" err="1" smtClean="0"/>
              <a:t>url</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3362084" y="1825625"/>
            <a:ext cx="5467831" cy="4351338"/>
          </a:xfrm>
          <a:prstGeom prst="rect">
            <a:avLst/>
          </a:prstGeom>
        </p:spPr>
      </p:pic>
    </p:spTree>
    <p:extLst>
      <p:ext uri="{BB962C8B-B14F-4D97-AF65-F5344CB8AC3E}">
        <p14:creationId xmlns:p14="http://schemas.microsoft.com/office/powerpoint/2010/main" val="369050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build trigger you can provide when the project need to build </a:t>
            </a:r>
            <a:endParaRPr lang="en-US" dirty="0"/>
          </a:p>
        </p:txBody>
      </p:sp>
      <p:pic>
        <p:nvPicPr>
          <p:cNvPr id="4" name="Content Placeholder 3"/>
          <p:cNvPicPr>
            <a:picLocks noGrp="1" noChangeAspect="1"/>
          </p:cNvPicPr>
          <p:nvPr>
            <p:ph idx="1"/>
          </p:nvPr>
        </p:nvPicPr>
        <p:blipFill>
          <a:blip r:embed="rId2"/>
          <a:stretch>
            <a:fillRect/>
          </a:stretch>
        </p:blipFill>
        <p:spPr>
          <a:xfrm>
            <a:off x="3380687" y="1825625"/>
            <a:ext cx="5430626" cy="4351338"/>
          </a:xfrm>
          <a:prstGeom prst="rect">
            <a:avLst/>
          </a:prstGeom>
        </p:spPr>
      </p:pic>
    </p:spTree>
    <p:extLst>
      <p:ext uri="{BB962C8B-B14F-4D97-AF65-F5344CB8AC3E}">
        <p14:creationId xmlns:p14="http://schemas.microsoft.com/office/powerpoint/2010/main" val="336629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my-banking-app-frontend </a:t>
            </a:r>
            <a:endParaRPr lang="en-US" dirty="0"/>
          </a:p>
        </p:txBody>
      </p:sp>
      <p:sp>
        <p:nvSpPr>
          <p:cNvPr id="3" name="Content Placeholder 2"/>
          <p:cNvSpPr>
            <a:spLocks noGrp="1"/>
          </p:cNvSpPr>
          <p:nvPr>
            <p:ph idx="1"/>
          </p:nvPr>
        </p:nvSpPr>
        <p:spPr>
          <a:xfrm>
            <a:off x="838200" y="1825625"/>
            <a:ext cx="4962236" cy="4351338"/>
          </a:xfrm>
        </p:spPr>
        <p:txBody>
          <a:bodyPr/>
          <a:lstStyle/>
          <a:p>
            <a:r>
              <a:rPr lang="en-US" dirty="0" smtClean="0"/>
              <a:t>We need to build the project </a:t>
            </a:r>
          </a:p>
          <a:p>
            <a:r>
              <a:rPr lang="en-US" dirty="0"/>
              <a:t>n</a:t>
            </a:r>
            <a:r>
              <a:rPr lang="en-US" dirty="0" smtClean="0"/>
              <a:t>g build </a:t>
            </a:r>
          </a:p>
          <a:p>
            <a:r>
              <a:rPr lang="en-US" dirty="0" smtClean="0"/>
              <a:t>After build you can see the </a:t>
            </a:r>
            <a:r>
              <a:rPr lang="en-US" dirty="0" err="1" smtClean="0"/>
              <a:t>dist</a:t>
            </a:r>
            <a:r>
              <a:rPr lang="en-US" dirty="0" smtClean="0"/>
              <a:t> </a:t>
            </a:r>
          </a:p>
          <a:p>
            <a:r>
              <a:rPr lang="en-US" dirty="0" smtClean="0"/>
              <a:t>folder inside a project which </a:t>
            </a:r>
          </a:p>
          <a:p>
            <a:r>
              <a:rPr lang="en-US" dirty="0" smtClean="0"/>
              <a:t>contains all build files.</a:t>
            </a:r>
          </a:p>
          <a:p>
            <a:r>
              <a:rPr lang="en-US" dirty="0" smtClean="0"/>
              <a:t>Now using this </a:t>
            </a:r>
            <a:r>
              <a:rPr lang="en-US" dirty="0" err="1" smtClean="0"/>
              <a:t>dist</a:t>
            </a:r>
            <a:r>
              <a:rPr lang="en-US" dirty="0" smtClean="0"/>
              <a:t> folder we need to create </a:t>
            </a:r>
            <a:r>
              <a:rPr lang="en-US" dirty="0" err="1" smtClean="0"/>
              <a:t>Dockerfile</a:t>
            </a:r>
            <a:r>
              <a:rPr lang="en-US" dirty="0" smtClean="0"/>
              <a:t>  </a:t>
            </a:r>
          </a:p>
        </p:txBody>
      </p:sp>
      <p:pic>
        <p:nvPicPr>
          <p:cNvPr id="5" name="Picture 4"/>
          <p:cNvPicPr>
            <a:picLocks noChangeAspect="1"/>
          </p:cNvPicPr>
          <p:nvPr/>
        </p:nvPicPr>
        <p:blipFill>
          <a:blip r:embed="rId2"/>
          <a:stretch>
            <a:fillRect/>
          </a:stretch>
        </p:blipFill>
        <p:spPr>
          <a:xfrm>
            <a:off x="6868465" y="1386366"/>
            <a:ext cx="3627434" cy="5471634"/>
          </a:xfrm>
          <a:prstGeom prst="rect">
            <a:avLst/>
          </a:prstGeom>
        </p:spPr>
      </p:pic>
    </p:spTree>
    <p:extLst>
      <p:ext uri="{BB962C8B-B14F-4D97-AF65-F5344CB8AC3E}">
        <p14:creationId xmlns:p14="http://schemas.microsoft.com/office/powerpoint/2010/main" val="3800173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build you wan to set any build environment details you can set from here </a:t>
            </a:r>
            <a:endParaRPr lang="en-US" dirty="0"/>
          </a:p>
        </p:txBody>
      </p:sp>
      <p:pic>
        <p:nvPicPr>
          <p:cNvPr id="4" name="Content Placeholder 3"/>
          <p:cNvPicPr>
            <a:picLocks noGrp="1" noChangeAspect="1"/>
          </p:cNvPicPr>
          <p:nvPr>
            <p:ph idx="1"/>
          </p:nvPr>
        </p:nvPicPr>
        <p:blipFill>
          <a:blip r:embed="rId2"/>
          <a:stretch>
            <a:fillRect/>
          </a:stretch>
        </p:blipFill>
        <p:spPr>
          <a:xfrm>
            <a:off x="3386524" y="1825625"/>
            <a:ext cx="5418952" cy="4351338"/>
          </a:xfrm>
          <a:prstGeom prst="rect">
            <a:avLst/>
          </a:prstGeom>
        </p:spPr>
      </p:pic>
    </p:spTree>
    <p:extLst>
      <p:ext uri="{BB962C8B-B14F-4D97-AF65-F5344CB8AC3E}">
        <p14:creationId xmlns:p14="http://schemas.microsoft.com/office/powerpoint/2010/main" val="1851038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build you can write those command which help to build the project </a:t>
            </a:r>
            <a:endParaRPr lang="en-US" dirty="0"/>
          </a:p>
        </p:txBody>
      </p:sp>
      <p:pic>
        <p:nvPicPr>
          <p:cNvPr id="4" name="Content Placeholder 3"/>
          <p:cNvPicPr>
            <a:picLocks noGrp="1" noChangeAspect="1"/>
          </p:cNvPicPr>
          <p:nvPr>
            <p:ph idx="1"/>
          </p:nvPr>
        </p:nvPicPr>
        <p:blipFill>
          <a:blip r:embed="rId2"/>
          <a:stretch>
            <a:fillRect/>
          </a:stretch>
        </p:blipFill>
        <p:spPr>
          <a:xfrm>
            <a:off x="3085030" y="1825625"/>
            <a:ext cx="6021940" cy="4351338"/>
          </a:xfrm>
          <a:prstGeom prst="rect">
            <a:avLst/>
          </a:prstGeom>
        </p:spPr>
      </p:pic>
    </p:spTree>
    <p:extLst>
      <p:ext uri="{BB962C8B-B14F-4D97-AF65-F5344CB8AC3E}">
        <p14:creationId xmlns:p14="http://schemas.microsoft.com/office/powerpoint/2010/main" val="3312590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2189" y="106392"/>
            <a:ext cx="9007621" cy="6645216"/>
          </a:xfrm>
          <a:prstGeom prst="rect">
            <a:avLst/>
          </a:prstGeom>
        </p:spPr>
      </p:pic>
    </p:spTree>
    <p:extLst>
      <p:ext uri="{BB962C8B-B14F-4D97-AF65-F5344CB8AC3E}">
        <p14:creationId xmlns:p14="http://schemas.microsoft.com/office/powerpoint/2010/main" val="3530240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build you want to do any task that you can assign in post build </a:t>
            </a:r>
            <a:endParaRPr lang="en-US" dirty="0"/>
          </a:p>
        </p:txBody>
      </p:sp>
      <p:pic>
        <p:nvPicPr>
          <p:cNvPr id="4" name="Content Placeholder 3"/>
          <p:cNvPicPr>
            <a:picLocks noGrp="1" noChangeAspect="1"/>
          </p:cNvPicPr>
          <p:nvPr>
            <p:ph idx="1"/>
          </p:nvPr>
        </p:nvPicPr>
        <p:blipFill>
          <a:blip r:embed="rId2"/>
          <a:stretch>
            <a:fillRect/>
          </a:stretch>
        </p:blipFill>
        <p:spPr>
          <a:xfrm>
            <a:off x="3128715" y="1825625"/>
            <a:ext cx="5934570" cy="4351338"/>
          </a:xfrm>
          <a:prstGeom prst="rect">
            <a:avLst/>
          </a:prstGeom>
        </p:spPr>
      </p:pic>
    </p:spTree>
    <p:extLst>
      <p:ext uri="{BB962C8B-B14F-4D97-AF65-F5344CB8AC3E}">
        <p14:creationId xmlns:p14="http://schemas.microsoft.com/office/powerpoint/2010/main" val="3908911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all setting you have to save the job then click on build now </a:t>
            </a:r>
            <a:endParaRPr lang="en-US" dirty="0"/>
          </a:p>
        </p:txBody>
      </p:sp>
      <p:pic>
        <p:nvPicPr>
          <p:cNvPr id="4" name="Content Placeholder 3"/>
          <p:cNvPicPr>
            <a:picLocks noGrp="1" noChangeAspect="1"/>
          </p:cNvPicPr>
          <p:nvPr>
            <p:ph idx="1"/>
          </p:nvPr>
        </p:nvPicPr>
        <p:blipFill>
          <a:blip r:embed="rId2"/>
          <a:stretch>
            <a:fillRect/>
          </a:stretch>
        </p:blipFill>
        <p:spPr>
          <a:xfrm>
            <a:off x="3963489" y="1825625"/>
            <a:ext cx="4265022" cy="4351338"/>
          </a:xfrm>
          <a:prstGeom prst="rect">
            <a:avLst/>
          </a:prstGeom>
        </p:spPr>
      </p:pic>
    </p:spTree>
    <p:extLst>
      <p:ext uri="{BB962C8B-B14F-4D97-AF65-F5344CB8AC3E}">
        <p14:creationId xmlns:p14="http://schemas.microsoft.com/office/powerpoint/2010/main" val="2008924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see out build result </a:t>
            </a:r>
            <a:endParaRPr lang="en-US" dirty="0"/>
          </a:p>
        </p:txBody>
      </p:sp>
      <p:sp>
        <p:nvSpPr>
          <p:cNvPr id="3" name="Content Placeholder 2"/>
          <p:cNvSpPr>
            <a:spLocks noGrp="1"/>
          </p:cNvSpPr>
          <p:nvPr>
            <p:ph idx="1"/>
          </p:nvPr>
        </p:nvSpPr>
        <p:spPr/>
        <p:txBody>
          <a:bodyPr/>
          <a:lstStyle/>
          <a:p>
            <a:r>
              <a:rPr lang="en-US" dirty="0" smtClean="0"/>
              <a:t>If build success then we can see in green color else we will get red color </a:t>
            </a:r>
          </a:p>
          <a:p>
            <a:endParaRPr lang="en-US" dirty="0"/>
          </a:p>
        </p:txBody>
      </p:sp>
      <p:pic>
        <p:nvPicPr>
          <p:cNvPr id="4" name="Picture 3"/>
          <p:cNvPicPr>
            <a:picLocks noChangeAspect="1"/>
          </p:cNvPicPr>
          <p:nvPr/>
        </p:nvPicPr>
        <p:blipFill>
          <a:blip r:embed="rId2"/>
          <a:stretch>
            <a:fillRect/>
          </a:stretch>
        </p:blipFill>
        <p:spPr>
          <a:xfrm>
            <a:off x="4664364" y="2147358"/>
            <a:ext cx="5261940" cy="4710642"/>
          </a:xfrm>
          <a:prstGeom prst="rect">
            <a:avLst/>
          </a:prstGeom>
        </p:spPr>
      </p:pic>
    </p:spTree>
    <p:extLst>
      <p:ext uri="{BB962C8B-B14F-4D97-AF65-F5344CB8AC3E}">
        <p14:creationId xmlns:p14="http://schemas.microsoft.com/office/powerpoint/2010/main" val="2311326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click on green link </a:t>
            </a:r>
            <a:endParaRPr lang="en-US" dirty="0"/>
          </a:p>
        </p:txBody>
      </p:sp>
      <p:pic>
        <p:nvPicPr>
          <p:cNvPr id="4" name="Content Placeholder 3"/>
          <p:cNvPicPr>
            <a:picLocks noGrp="1" noChangeAspect="1"/>
          </p:cNvPicPr>
          <p:nvPr>
            <p:ph idx="1"/>
          </p:nvPr>
        </p:nvPicPr>
        <p:blipFill>
          <a:blip r:embed="rId2"/>
          <a:stretch>
            <a:fillRect/>
          </a:stretch>
        </p:blipFill>
        <p:spPr>
          <a:xfrm>
            <a:off x="3216611" y="1825625"/>
            <a:ext cx="5758778" cy="4351338"/>
          </a:xfrm>
          <a:prstGeom prst="rect">
            <a:avLst/>
          </a:prstGeom>
        </p:spPr>
      </p:pic>
    </p:spTree>
    <p:extLst>
      <p:ext uri="{BB962C8B-B14F-4D97-AF65-F5344CB8AC3E}">
        <p14:creationId xmlns:p14="http://schemas.microsoft.com/office/powerpoint/2010/main" val="363312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click on console output </a:t>
            </a:r>
            <a:endParaRPr lang="en-US" dirty="0"/>
          </a:p>
        </p:txBody>
      </p:sp>
      <p:pic>
        <p:nvPicPr>
          <p:cNvPr id="4" name="Content Placeholder 3"/>
          <p:cNvPicPr>
            <a:picLocks noGrp="1" noChangeAspect="1"/>
          </p:cNvPicPr>
          <p:nvPr>
            <p:ph idx="1"/>
          </p:nvPr>
        </p:nvPicPr>
        <p:blipFill>
          <a:blip r:embed="rId2"/>
          <a:stretch>
            <a:fillRect/>
          </a:stretch>
        </p:blipFill>
        <p:spPr>
          <a:xfrm>
            <a:off x="1795704" y="1825625"/>
            <a:ext cx="8600592" cy="4351338"/>
          </a:xfrm>
          <a:prstGeom prst="rect">
            <a:avLst/>
          </a:prstGeom>
        </p:spPr>
      </p:pic>
    </p:spTree>
    <p:extLst>
      <p:ext uri="{BB962C8B-B14F-4D97-AF65-F5344CB8AC3E}">
        <p14:creationId xmlns:p14="http://schemas.microsoft.com/office/powerpoint/2010/main" val="1936709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create the Jenkin job </a:t>
            </a:r>
            <a:endParaRPr lang="en-US" dirty="0"/>
          </a:p>
        </p:txBody>
      </p:sp>
      <p:sp>
        <p:nvSpPr>
          <p:cNvPr id="3" name="Content Placeholder 2"/>
          <p:cNvSpPr>
            <a:spLocks noGrp="1"/>
          </p:cNvSpPr>
          <p:nvPr>
            <p:ph idx="1"/>
          </p:nvPr>
        </p:nvSpPr>
        <p:spPr/>
        <p:txBody>
          <a:bodyPr>
            <a:normAutofit lnSpcReduction="10000"/>
          </a:bodyPr>
          <a:lstStyle/>
          <a:p>
            <a:r>
              <a:rPr lang="en-US" dirty="0" smtClean="0"/>
              <a:t>This job is responsible to </a:t>
            </a:r>
          </a:p>
          <a:p>
            <a:r>
              <a:rPr lang="en-US" dirty="0" smtClean="0"/>
              <a:t>Here we are creating </a:t>
            </a:r>
            <a:r>
              <a:rPr lang="en-US" dirty="0" err="1" smtClean="0"/>
              <a:t>jenking</a:t>
            </a:r>
            <a:r>
              <a:rPr lang="en-US" dirty="0" smtClean="0"/>
              <a:t> pipeline job which is responsible to pull the project from </a:t>
            </a:r>
            <a:r>
              <a:rPr lang="en-US" dirty="0" err="1" smtClean="0"/>
              <a:t>git</a:t>
            </a:r>
            <a:r>
              <a:rPr lang="en-US" dirty="0" smtClean="0"/>
              <a:t> </a:t>
            </a:r>
            <a:r>
              <a:rPr lang="en-US" dirty="0" err="1" smtClean="0"/>
              <a:t>ie</a:t>
            </a:r>
            <a:r>
              <a:rPr lang="en-US" dirty="0" smtClean="0"/>
              <a:t> </a:t>
            </a:r>
            <a:r>
              <a:rPr lang="en-US" dirty="0" err="1" smtClean="0"/>
              <a:t>RunningCapstone</a:t>
            </a:r>
            <a:r>
              <a:rPr lang="en-US" dirty="0" smtClean="0"/>
              <a:t> project. </a:t>
            </a:r>
          </a:p>
          <a:p>
            <a:r>
              <a:rPr lang="en-US" dirty="0" smtClean="0"/>
              <a:t>From </a:t>
            </a:r>
            <a:r>
              <a:rPr lang="en-US" dirty="0" err="1" smtClean="0"/>
              <a:t>git</a:t>
            </a:r>
            <a:r>
              <a:rPr lang="en-US" dirty="0" smtClean="0"/>
              <a:t> </a:t>
            </a:r>
            <a:r>
              <a:rPr lang="en-US" dirty="0" err="1" smtClean="0"/>
              <a:t>url</a:t>
            </a:r>
            <a:r>
              <a:rPr lang="en-US" dirty="0"/>
              <a:t> as </a:t>
            </a:r>
            <a:r>
              <a:rPr lang="en-US" dirty="0">
                <a:hlinkClick r:id="rId2"/>
              </a:rPr>
              <a:t>https://</a:t>
            </a:r>
            <a:r>
              <a:rPr lang="en-US" dirty="0" smtClean="0">
                <a:hlinkClick r:id="rId2"/>
              </a:rPr>
              <a:t>github.com/Kaleakash/RunningBankingApp.git</a:t>
            </a:r>
            <a:endParaRPr lang="en-US" dirty="0" smtClean="0"/>
          </a:p>
          <a:p>
            <a:r>
              <a:rPr lang="en-US" dirty="0" smtClean="0"/>
              <a:t>This pipeline is responsible to run </a:t>
            </a:r>
            <a:r>
              <a:rPr lang="en-US" dirty="0" err="1" smtClean="0"/>
              <a:t>docker</a:t>
            </a:r>
            <a:r>
              <a:rPr lang="en-US" dirty="0" smtClean="0"/>
              <a:t>-compose file which is present in </a:t>
            </a:r>
            <a:r>
              <a:rPr lang="en-US" dirty="0" err="1" smtClean="0"/>
              <a:t>git</a:t>
            </a:r>
            <a:r>
              <a:rPr lang="en-US" dirty="0" smtClean="0"/>
              <a:t> hub.</a:t>
            </a:r>
          </a:p>
          <a:p>
            <a:r>
              <a:rPr lang="en-US" dirty="0" smtClean="0"/>
              <a:t>This file contains 3 images details run those images in EC2 instance </a:t>
            </a:r>
          </a:p>
          <a:p>
            <a:r>
              <a:rPr lang="en-US" dirty="0" smtClean="0"/>
              <a:t>This file execute again and execute whenever we do changes in project and push the project </a:t>
            </a:r>
            <a:r>
              <a:rPr lang="en-US" dirty="0" err="1" smtClean="0"/>
              <a:t>git</a:t>
            </a:r>
            <a:r>
              <a:rPr lang="en-US" dirty="0" smtClean="0"/>
              <a:t>. </a:t>
            </a:r>
          </a:p>
          <a:p>
            <a:r>
              <a:rPr lang="en-US" dirty="0" smtClean="0"/>
              <a:t>So we configure </a:t>
            </a:r>
            <a:r>
              <a:rPr lang="en-US" dirty="0" err="1" smtClean="0"/>
              <a:t>git</a:t>
            </a:r>
            <a:r>
              <a:rPr lang="en-US" dirty="0" smtClean="0"/>
              <a:t> hook with pipeline. </a:t>
            </a:r>
            <a:endParaRPr lang="en-US" dirty="0"/>
          </a:p>
        </p:txBody>
      </p:sp>
    </p:spTree>
    <p:extLst>
      <p:ext uri="{BB962C8B-B14F-4D97-AF65-F5344CB8AC3E}">
        <p14:creationId xmlns:p14="http://schemas.microsoft.com/office/powerpoint/2010/main" val="3180810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a:t>
            </a:r>
            <a:r>
              <a:rPr lang="en-US" dirty="0" err="1" smtClean="0"/>
              <a:t>Jenkinsfile</a:t>
            </a:r>
            <a:r>
              <a:rPr lang="en-US" dirty="0" smtClean="0"/>
              <a:t> file</a:t>
            </a:r>
            <a:endParaRPr lang="en-US" dirty="0"/>
          </a:p>
        </p:txBody>
      </p:sp>
      <p:sp>
        <p:nvSpPr>
          <p:cNvPr id="3" name="Content Placeholder 2"/>
          <p:cNvSpPr>
            <a:spLocks noGrp="1"/>
          </p:cNvSpPr>
          <p:nvPr>
            <p:ph idx="1"/>
          </p:nvPr>
        </p:nvSpPr>
        <p:spPr/>
        <p:txBody>
          <a:bodyPr/>
          <a:lstStyle/>
          <a:p>
            <a:r>
              <a:rPr lang="en-US" dirty="0" smtClean="0"/>
              <a:t>This file must be present in </a:t>
            </a:r>
            <a:r>
              <a:rPr lang="en-US" dirty="0" err="1" smtClean="0"/>
              <a:t>github</a:t>
            </a:r>
            <a:r>
              <a:rPr lang="en-US" dirty="0" smtClean="0"/>
              <a:t> which contains </a:t>
            </a:r>
            <a:r>
              <a:rPr lang="en-US" dirty="0" err="1" smtClean="0"/>
              <a:t>jenking</a:t>
            </a:r>
            <a:r>
              <a:rPr lang="en-US" dirty="0" smtClean="0"/>
              <a:t> pipeline details. </a:t>
            </a:r>
            <a:endParaRPr lang="en-US" dirty="0"/>
          </a:p>
        </p:txBody>
      </p:sp>
    </p:spTree>
    <p:extLst>
      <p:ext uri="{BB962C8B-B14F-4D97-AF65-F5344CB8AC3E}">
        <p14:creationId xmlns:p14="http://schemas.microsoft.com/office/powerpoint/2010/main" val="260358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need to create the </a:t>
            </a:r>
            <a:r>
              <a:rPr lang="en-US" dirty="0" err="1" smtClean="0"/>
              <a:t>Dockerfile</a:t>
            </a:r>
            <a:r>
              <a:rPr lang="en-US" dirty="0" smtClean="0"/>
              <a:t> for frontend (angular)</a:t>
            </a:r>
            <a:endParaRPr lang="en-US" dirty="0"/>
          </a:p>
        </p:txBody>
      </p:sp>
      <p:sp>
        <p:nvSpPr>
          <p:cNvPr id="3" name="Content Placeholder 2"/>
          <p:cNvSpPr>
            <a:spLocks noGrp="1"/>
          </p:cNvSpPr>
          <p:nvPr>
            <p:ph idx="1"/>
          </p:nvPr>
        </p:nvSpPr>
        <p:spPr>
          <a:xfrm>
            <a:off x="120072" y="1825625"/>
            <a:ext cx="5477163" cy="4741430"/>
          </a:xfrm>
        </p:spPr>
        <p:txBody>
          <a:bodyPr>
            <a:normAutofit/>
          </a:bodyPr>
          <a:lstStyle/>
          <a:p>
            <a:pPr marL="0" indent="0">
              <a:buNone/>
            </a:pPr>
            <a:r>
              <a:rPr lang="en-US" dirty="0" err="1" smtClean="0"/>
              <a:t>Dockerfile</a:t>
            </a:r>
            <a:r>
              <a:rPr lang="en-US" dirty="0" smtClean="0"/>
              <a:t>		(no </a:t>
            </a:r>
            <a:r>
              <a:rPr lang="en-US" dirty="0" err="1" smtClean="0"/>
              <a:t>extentsion</a:t>
            </a:r>
            <a:r>
              <a:rPr lang="en-US" dirty="0"/>
              <a:t>)</a:t>
            </a:r>
            <a:endParaRPr lang="en-US" dirty="0" smtClean="0"/>
          </a:p>
          <a:p>
            <a:pPr marL="0" indent="0">
              <a:buNone/>
            </a:pPr>
            <a:r>
              <a:rPr lang="en-US" sz="3000" b="1" dirty="0"/>
              <a:t> </a:t>
            </a:r>
            <a:r>
              <a:rPr lang="en-US" sz="1600" b="1" dirty="0"/>
              <a:t># Create image based on the official Node 12 image from the </a:t>
            </a:r>
            <a:r>
              <a:rPr lang="en-US" sz="1600" b="1" dirty="0" err="1"/>
              <a:t>dockerhub</a:t>
            </a:r>
            <a:endParaRPr lang="en-US" sz="1600" b="1" dirty="0"/>
          </a:p>
          <a:p>
            <a:pPr marL="0" indent="0">
              <a:buNone/>
            </a:pPr>
            <a:r>
              <a:rPr lang="en-US" sz="1600" b="1" dirty="0"/>
              <a:t>FROM </a:t>
            </a:r>
            <a:r>
              <a:rPr lang="en-US" sz="1600" b="1" dirty="0" err="1"/>
              <a:t>nginx:stable-alpine</a:t>
            </a:r>
            <a:endParaRPr lang="en-US" sz="1600" b="1" dirty="0"/>
          </a:p>
          <a:p>
            <a:pPr marL="0" indent="0">
              <a:buNone/>
            </a:pPr>
            <a:r>
              <a:rPr lang="en-US" sz="1600" b="1" dirty="0"/>
              <a:t>COPY /</a:t>
            </a:r>
            <a:r>
              <a:rPr lang="en-US" sz="1600" b="1" dirty="0" err="1"/>
              <a:t>dist</a:t>
            </a:r>
            <a:r>
              <a:rPr lang="en-US" sz="1600" b="1" dirty="0"/>
              <a:t>/my-banking-app-</a:t>
            </a:r>
            <a:r>
              <a:rPr lang="en-US" sz="1600" b="1" dirty="0" err="1"/>
              <a:t>frontned</a:t>
            </a:r>
            <a:r>
              <a:rPr lang="en-US" sz="1600" b="1" dirty="0"/>
              <a:t>/ /</a:t>
            </a:r>
            <a:r>
              <a:rPr lang="en-US" sz="1600" b="1" dirty="0" err="1"/>
              <a:t>usr</a:t>
            </a:r>
            <a:r>
              <a:rPr lang="en-US" sz="1600" b="1" dirty="0"/>
              <a:t>/share/</a:t>
            </a:r>
            <a:r>
              <a:rPr lang="en-US" sz="1600" b="1" dirty="0" err="1"/>
              <a:t>nginx</a:t>
            </a:r>
            <a:r>
              <a:rPr lang="en-US" sz="1600" b="1" dirty="0"/>
              <a:t>/html</a:t>
            </a:r>
          </a:p>
          <a:p>
            <a:pPr marL="0" indent="0">
              <a:buNone/>
            </a:pPr>
            <a:r>
              <a:rPr lang="en-US" sz="1600" b="1" dirty="0"/>
              <a:t>COPY </a:t>
            </a:r>
            <a:r>
              <a:rPr lang="en-US" sz="1600" b="1" dirty="0" err="1"/>
              <a:t>nginx.conf</a:t>
            </a:r>
            <a:r>
              <a:rPr lang="en-US" sz="1600" b="1" dirty="0"/>
              <a:t> /</a:t>
            </a:r>
            <a:r>
              <a:rPr lang="en-US" sz="1600" b="1" dirty="0" err="1"/>
              <a:t>etc</a:t>
            </a:r>
            <a:r>
              <a:rPr lang="en-US" sz="1600" b="1" dirty="0"/>
              <a:t>/</a:t>
            </a:r>
            <a:r>
              <a:rPr lang="en-US" sz="1600" b="1" dirty="0" err="1"/>
              <a:t>nginx</a:t>
            </a:r>
            <a:r>
              <a:rPr lang="en-US" sz="1600" b="1" dirty="0"/>
              <a:t>/</a:t>
            </a:r>
            <a:r>
              <a:rPr lang="en-US" sz="1600" b="1" dirty="0" err="1"/>
              <a:t>nginx.conf</a:t>
            </a:r>
            <a:endParaRPr lang="en-US" sz="1600" b="1" dirty="0"/>
          </a:p>
          <a:p>
            <a:pPr marL="0" indent="0">
              <a:buNone/>
            </a:pPr>
            <a:r>
              <a:rPr lang="en-US" sz="1600" b="1" dirty="0"/>
              <a:t>CMD ["</a:t>
            </a:r>
            <a:r>
              <a:rPr lang="en-US" sz="1600" b="1" dirty="0" err="1"/>
              <a:t>nginx</a:t>
            </a:r>
            <a:r>
              <a:rPr lang="en-US" sz="1600" b="1" dirty="0"/>
              <a:t>", "-g", "daemon off;"]</a:t>
            </a:r>
          </a:p>
        </p:txBody>
      </p:sp>
      <p:pic>
        <p:nvPicPr>
          <p:cNvPr id="4" name="Picture 3"/>
          <p:cNvPicPr>
            <a:picLocks noChangeAspect="1"/>
          </p:cNvPicPr>
          <p:nvPr/>
        </p:nvPicPr>
        <p:blipFill>
          <a:blip r:embed="rId2"/>
          <a:stretch>
            <a:fillRect/>
          </a:stretch>
        </p:blipFill>
        <p:spPr>
          <a:xfrm>
            <a:off x="5597235" y="1095421"/>
            <a:ext cx="6419274" cy="5471634"/>
          </a:xfrm>
          <a:prstGeom prst="rect">
            <a:avLst/>
          </a:prstGeom>
        </p:spPr>
      </p:pic>
    </p:spTree>
    <p:extLst>
      <p:ext uri="{BB962C8B-B14F-4D97-AF65-F5344CB8AC3E}">
        <p14:creationId xmlns:p14="http://schemas.microsoft.com/office/powerpoint/2010/main" val="3570833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new item </a:t>
            </a:r>
            <a:endParaRPr lang="en-US" dirty="0"/>
          </a:p>
        </p:txBody>
      </p:sp>
      <p:pic>
        <p:nvPicPr>
          <p:cNvPr id="4" name="Content Placeholder 3"/>
          <p:cNvPicPr>
            <a:picLocks noGrp="1" noChangeAspect="1"/>
          </p:cNvPicPr>
          <p:nvPr>
            <p:ph idx="1"/>
          </p:nvPr>
        </p:nvPicPr>
        <p:blipFill>
          <a:blip r:embed="rId2"/>
          <a:stretch>
            <a:fillRect/>
          </a:stretch>
        </p:blipFill>
        <p:spPr>
          <a:xfrm>
            <a:off x="2025653" y="1825625"/>
            <a:ext cx="8140694" cy="4351338"/>
          </a:xfrm>
          <a:prstGeom prst="rect">
            <a:avLst/>
          </a:prstGeom>
        </p:spPr>
      </p:pic>
      <p:pic>
        <p:nvPicPr>
          <p:cNvPr id="7" name="Content Placeholder 3"/>
          <p:cNvPicPr>
            <a:picLocks noChangeAspect="1"/>
          </p:cNvPicPr>
          <p:nvPr/>
        </p:nvPicPr>
        <p:blipFill>
          <a:blip r:embed="rId2"/>
          <a:stretch>
            <a:fillRect/>
          </a:stretch>
        </p:blipFill>
        <p:spPr>
          <a:xfrm>
            <a:off x="2178053" y="1978025"/>
            <a:ext cx="8140694" cy="4351338"/>
          </a:xfrm>
          <a:prstGeom prst="rect">
            <a:avLst/>
          </a:prstGeom>
        </p:spPr>
      </p:pic>
    </p:spTree>
    <p:extLst>
      <p:ext uri="{BB962C8B-B14F-4D97-AF65-F5344CB8AC3E}">
        <p14:creationId xmlns:p14="http://schemas.microsoft.com/office/powerpoint/2010/main" val="708609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4780" y="148305"/>
            <a:ext cx="11522439" cy="6561389"/>
          </a:xfrm>
          <a:prstGeom prst="rect">
            <a:avLst/>
          </a:prstGeom>
        </p:spPr>
      </p:pic>
    </p:spTree>
    <p:extLst>
      <p:ext uri="{BB962C8B-B14F-4D97-AF65-F5344CB8AC3E}">
        <p14:creationId xmlns:p14="http://schemas.microsoft.com/office/powerpoint/2010/main" val="205502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 with </a:t>
            </a:r>
            <a:r>
              <a:rPr lang="en-US" dirty="0" err="1" smtClean="0"/>
              <a:t>github</a:t>
            </a:r>
            <a:r>
              <a:rPr lang="en-US" dirty="0" smtClean="0"/>
              <a:t> hook build whenever we do changes in </a:t>
            </a:r>
            <a:r>
              <a:rPr lang="en-US" dirty="0" err="1" smtClean="0"/>
              <a:t>github</a:t>
            </a:r>
            <a:r>
              <a:rPr lang="en-US" dirty="0" smtClean="0"/>
              <a:t> repository </a:t>
            </a:r>
            <a:endParaRPr lang="en-US" dirty="0"/>
          </a:p>
        </p:txBody>
      </p:sp>
      <p:pic>
        <p:nvPicPr>
          <p:cNvPr id="4" name="Content Placeholder 3"/>
          <p:cNvPicPr>
            <a:picLocks noGrp="1" noChangeAspect="1"/>
          </p:cNvPicPr>
          <p:nvPr>
            <p:ph idx="1"/>
          </p:nvPr>
        </p:nvPicPr>
        <p:blipFill>
          <a:blip r:embed="rId2"/>
          <a:stretch>
            <a:fillRect/>
          </a:stretch>
        </p:blipFill>
        <p:spPr>
          <a:xfrm>
            <a:off x="2414299" y="1825625"/>
            <a:ext cx="7363402" cy="4351338"/>
          </a:xfrm>
          <a:prstGeom prst="rect">
            <a:avLst/>
          </a:prstGeom>
        </p:spPr>
      </p:pic>
    </p:spTree>
    <p:extLst>
      <p:ext uri="{BB962C8B-B14F-4D97-AF65-F5344CB8AC3E}">
        <p14:creationId xmlns:p14="http://schemas.microsoft.com/office/powerpoint/2010/main" val="2604530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8743" y="354063"/>
            <a:ext cx="10074513" cy="6149873"/>
          </a:xfrm>
          <a:prstGeom prst="rect">
            <a:avLst/>
          </a:prstGeom>
        </p:spPr>
      </p:pic>
    </p:spTree>
    <p:extLst>
      <p:ext uri="{BB962C8B-B14F-4D97-AF65-F5344CB8AC3E}">
        <p14:creationId xmlns:p14="http://schemas.microsoft.com/office/powerpoint/2010/main" val="1500435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39861" y="769389"/>
            <a:ext cx="8512278" cy="5319221"/>
          </a:xfrm>
          <a:prstGeom prst="rect">
            <a:avLst/>
          </a:prstGeom>
        </p:spPr>
      </p:pic>
    </p:spTree>
    <p:extLst>
      <p:ext uri="{BB962C8B-B14F-4D97-AF65-F5344CB8AC3E}">
        <p14:creationId xmlns:p14="http://schemas.microsoft.com/office/powerpoint/2010/main" val="3868440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566" y="159736"/>
            <a:ext cx="7696867" cy="6538527"/>
          </a:xfrm>
          <a:prstGeom prst="rect">
            <a:avLst/>
          </a:prstGeom>
        </p:spPr>
      </p:pic>
    </p:spTree>
    <p:extLst>
      <p:ext uri="{BB962C8B-B14F-4D97-AF65-F5344CB8AC3E}">
        <p14:creationId xmlns:p14="http://schemas.microsoft.com/office/powerpoint/2010/main" val="1462416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40877" y="209271"/>
            <a:ext cx="7910245" cy="6439458"/>
          </a:xfrm>
          <a:prstGeom prst="rect">
            <a:avLst/>
          </a:prstGeom>
        </p:spPr>
      </p:pic>
    </p:spTree>
    <p:extLst>
      <p:ext uri="{BB962C8B-B14F-4D97-AF65-F5344CB8AC3E}">
        <p14:creationId xmlns:p14="http://schemas.microsoft.com/office/powerpoint/2010/main" val="330522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8659" y="434080"/>
            <a:ext cx="10874682" cy="5989839"/>
          </a:xfrm>
          <a:prstGeom prst="rect">
            <a:avLst/>
          </a:prstGeom>
        </p:spPr>
      </p:pic>
    </p:spTree>
    <p:extLst>
      <p:ext uri="{BB962C8B-B14F-4D97-AF65-F5344CB8AC3E}">
        <p14:creationId xmlns:p14="http://schemas.microsoft.com/office/powerpoint/2010/main" val="1039437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5932" y="376925"/>
            <a:ext cx="9640135" cy="6104149"/>
          </a:xfrm>
          <a:prstGeom prst="rect">
            <a:avLst/>
          </a:prstGeom>
        </p:spPr>
      </p:pic>
    </p:spTree>
    <p:extLst>
      <p:ext uri="{BB962C8B-B14F-4D97-AF65-F5344CB8AC3E}">
        <p14:creationId xmlns:p14="http://schemas.microsoft.com/office/powerpoint/2010/main" val="36700807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have to do the changes in Jenkins file in local machine or virtual machine  </a:t>
            </a:r>
            <a:endParaRPr lang="en-US" dirty="0"/>
          </a:p>
        </p:txBody>
      </p:sp>
      <p:pic>
        <p:nvPicPr>
          <p:cNvPr id="6" name="Content Placeholder 5"/>
          <p:cNvPicPr>
            <a:picLocks noGrp="1" noChangeAspect="1"/>
          </p:cNvPicPr>
          <p:nvPr>
            <p:ph idx="1"/>
          </p:nvPr>
        </p:nvPicPr>
        <p:blipFill>
          <a:blip r:embed="rId2"/>
          <a:stretch>
            <a:fillRect/>
          </a:stretch>
        </p:blipFill>
        <p:spPr>
          <a:xfrm>
            <a:off x="3713747" y="1825625"/>
            <a:ext cx="4764506" cy="4351338"/>
          </a:xfrm>
          <a:prstGeom prst="rect">
            <a:avLst/>
          </a:prstGeom>
        </p:spPr>
      </p:pic>
    </p:spTree>
    <p:extLst>
      <p:ext uri="{BB962C8B-B14F-4D97-AF65-F5344CB8AC3E}">
        <p14:creationId xmlns:p14="http://schemas.microsoft.com/office/powerpoint/2010/main" val="1589568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need to create the </a:t>
            </a:r>
            <a:r>
              <a:rPr lang="en-US" dirty="0" err="1" smtClean="0"/>
              <a:t>docker</a:t>
            </a:r>
            <a:r>
              <a:rPr lang="en-US" dirty="0" smtClean="0"/>
              <a:t>-compose file </a:t>
            </a:r>
            <a:endParaRPr lang="en-US" dirty="0"/>
          </a:p>
        </p:txBody>
      </p:sp>
      <p:sp>
        <p:nvSpPr>
          <p:cNvPr id="3" name="Content Placeholder 2"/>
          <p:cNvSpPr>
            <a:spLocks noGrp="1"/>
          </p:cNvSpPr>
          <p:nvPr>
            <p:ph idx="1"/>
          </p:nvPr>
        </p:nvSpPr>
        <p:spPr/>
        <p:txBody>
          <a:bodyPr/>
          <a:lstStyle/>
          <a:p>
            <a:r>
              <a:rPr lang="en-US" dirty="0" smtClean="0"/>
              <a:t>This file is responsible to create </a:t>
            </a:r>
            <a:r>
              <a:rPr lang="en-US" dirty="0" err="1" smtClean="0"/>
              <a:t>docker</a:t>
            </a:r>
            <a:r>
              <a:rPr lang="en-US" dirty="0" smtClean="0"/>
              <a:t> images for </a:t>
            </a:r>
          </a:p>
          <a:p>
            <a:r>
              <a:rPr lang="en-US" dirty="0" smtClean="0"/>
              <a:t>Angular project (frontend application)</a:t>
            </a:r>
          </a:p>
          <a:p>
            <a:r>
              <a:rPr lang="en-US" dirty="0" smtClean="0"/>
              <a:t>Backend project (express rest </a:t>
            </a:r>
            <a:r>
              <a:rPr lang="en-US" dirty="0" err="1" smtClean="0"/>
              <a:t>api</a:t>
            </a:r>
            <a:r>
              <a:rPr lang="en-US" dirty="0" smtClean="0"/>
              <a:t> application) </a:t>
            </a:r>
          </a:p>
          <a:p>
            <a:r>
              <a:rPr lang="en-US" dirty="0" smtClean="0"/>
              <a:t>Mongo </a:t>
            </a:r>
            <a:r>
              <a:rPr lang="en-US" dirty="0" err="1" smtClean="0"/>
              <a:t>db</a:t>
            </a:r>
            <a:r>
              <a:rPr lang="en-US" dirty="0" smtClean="0"/>
              <a:t> pre defined image which connect with backend project </a:t>
            </a:r>
          </a:p>
        </p:txBody>
      </p:sp>
    </p:spTree>
    <p:extLst>
      <p:ext uri="{BB962C8B-B14F-4D97-AF65-F5344CB8AC3E}">
        <p14:creationId xmlns:p14="http://schemas.microsoft.com/office/powerpoint/2010/main" val="3583618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changes done </a:t>
            </a:r>
            <a:endParaRPr lang="en-US" dirty="0"/>
          </a:p>
        </p:txBody>
      </p:sp>
      <p:sp>
        <p:nvSpPr>
          <p:cNvPr id="3" name="Content Placeholder 2"/>
          <p:cNvSpPr>
            <a:spLocks noGrp="1"/>
          </p:cNvSpPr>
          <p:nvPr>
            <p:ph idx="1"/>
          </p:nvPr>
        </p:nvSpPr>
        <p:spPr/>
        <p:txBody>
          <a:bodyPr/>
          <a:lstStyle/>
          <a:p>
            <a:r>
              <a:rPr lang="en-US" dirty="0" smtClean="0"/>
              <a:t>After changes done please push these changes in </a:t>
            </a:r>
            <a:r>
              <a:rPr lang="en-US" dirty="0" err="1" smtClean="0"/>
              <a:t>git</a:t>
            </a:r>
            <a:r>
              <a:rPr lang="en-US" dirty="0" smtClean="0"/>
              <a:t> hub account. </a:t>
            </a:r>
          </a:p>
          <a:p>
            <a:pPr marL="0" indent="0">
              <a:buNone/>
            </a:pPr>
            <a:endParaRPr lang="en-US" dirty="0"/>
          </a:p>
        </p:txBody>
      </p:sp>
      <p:pic>
        <p:nvPicPr>
          <p:cNvPr id="4" name="Picture 3"/>
          <p:cNvPicPr>
            <a:picLocks noChangeAspect="1"/>
          </p:cNvPicPr>
          <p:nvPr/>
        </p:nvPicPr>
        <p:blipFill>
          <a:blip r:embed="rId2"/>
          <a:stretch>
            <a:fillRect/>
          </a:stretch>
        </p:blipFill>
        <p:spPr>
          <a:xfrm>
            <a:off x="692728" y="2349162"/>
            <a:ext cx="10594109" cy="4508838"/>
          </a:xfrm>
          <a:prstGeom prst="rect">
            <a:avLst/>
          </a:prstGeom>
        </p:spPr>
      </p:pic>
    </p:spTree>
    <p:extLst>
      <p:ext uri="{BB962C8B-B14F-4D97-AF65-F5344CB8AC3E}">
        <p14:creationId xmlns:p14="http://schemas.microsoft.com/office/powerpoint/2010/main" val="2604891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9793" y="544580"/>
            <a:ext cx="9152413" cy="5768840"/>
          </a:xfrm>
          <a:prstGeom prst="rect">
            <a:avLst/>
          </a:prstGeom>
        </p:spPr>
      </p:pic>
    </p:spTree>
    <p:extLst>
      <p:ext uri="{BB962C8B-B14F-4D97-AF65-F5344CB8AC3E}">
        <p14:creationId xmlns:p14="http://schemas.microsoft.com/office/powerpoint/2010/main" val="3180388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build you can verify build details </a:t>
            </a:r>
            <a:endParaRPr lang="en-US" dirty="0"/>
          </a:p>
        </p:txBody>
      </p:sp>
      <p:pic>
        <p:nvPicPr>
          <p:cNvPr id="4" name="Content Placeholder 3"/>
          <p:cNvPicPr>
            <a:picLocks noGrp="1" noChangeAspect="1"/>
          </p:cNvPicPr>
          <p:nvPr>
            <p:ph idx="1"/>
          </p:nvPr>
        </p:nvPicPr>
        <p:blipFill>
          <a:blip r:embed="rId2"/>
          <a:stretch>
            <a:fillRect/>
          </a:stretch>
        </p:blipFill>
        <p:spPr>
          <a:xfrm>
            <a:off x="2846793" y="1825625"/>
            <a:ext cx="6498413" cy="4351338"/>
          </a:xfrm>
          <a:prstGeom prst="rect">
            <a:avLst/>
          </a:prstGeom>
        </p:spPr>
      </p:pic>
    </p:spTree>
    <p:extLst>
      <p:ext uri="{BB962C8B-B14F-4D97-AF65-F5344CB8AC3E}">
        <p14:creationId xmlns:p14="http://schemas.microsoft.com/office/powerpoint/2010/main" val="4204590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you have to verify the project </a:t>
            </a:r>
            <a:endParaRPr lang="en-US" dirty="0"/>
          </a:p>
        </p:txBody>
      </p:sp>
      <p:sp>
        <p:nvSpPr>
          <p:cNvPr id="3" name="Content Placeholder 2"/>
          <p:cNvSpPr>
            <a:spLocks noGrp="1"/>
          </p:cNvSpPr>
          <p:nvPr>
            <p:ph idx="1"/>
          </p:nvPr>
        </p:nvSpPr>
        <p:spPr/>
        <p:txBody>
          <a:bodyPr/>
          <a:lstStyle/>
          <a:p>
            <a:r>
              <a:rPr lang="en-US" dirty="0">
                <a:hlinkClick r:id="rId2"/>
              </a:rPr>
              <a:t>http://3.235.130.168</a:t>
            </a:r>
            <a:r>
              <a:rPr lang="en-US" dirty="0" smtClean="0">
                <a:hlinkClick r:id="rId2"/>
              </a:rPr>
              <a:t>/</a:t>
            </a:r>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4451927" y="1825625"/>
            <a:ext cx="7740074" cy="4373060"/>
          </a:xfrm>
          <a:prstGeom prst="rect">
            <a:avLst/>
          </a:prstGeom>
        </p:spPr>
      </p:pic>
    </p:spTree>
    <p:extLst>
      <p:ext uri="{BB962C8B-B14F-4D97-AF65-F5344CB8AC3E}">
        <p14:creationId xmlns:p14="http://schemas.microsoft.com/office/powerpoint/2010/main" val="2811252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Admin login with </a:t>
            </a:r>
            <a:r>
              <a:rPr lang="en-US" dirty="0" err="1" smtClean="0"/>
              <a:t>emailid</a:t>
            </a:r>
            <a:r>
              <a:rPr lang="en-US" dirty="0" smtClean="0"/>
              <a:t> as </a:t>
            </a:r>
            <a:r>
              <a:rPr lang="en-US" b="1" dirty="0" err="1" smtClean="0"/>
              <a:t>admin@gmaillcom</a:t>
            </a:r>
            <a:r>
              <a:rPr lang="en-US" dirty="0" smtClean="0"/>
              <a:t> and password is </a:t>
            </a:r>
            <a:r>
              <a:rPr lang="en-US" b="1" dirty="0" smtClean="0"/>
              <a:t>admin@123</a:t>
            </a:r>
            <a:endParaRPr lang="en-US" b="1" dirty="0"/>
          </a:p>
        </p:txBody>
      </p:sp>
      <p:pic>
        <p:nvPicPr>
          <p:cNvPr id="4" name="Content Placeholder 3"/>
          <p:cNvPicPr>
            <a:picLocks noGrp="1" noChangeAspect="1"/>
          </p:cNvPicPr>
          <p:nvPr>
            <p:ph idx="1"/>
          </p:nvPr>
        </p:nvPicPr>
        <p:blipFill>
          <a:blip r:embed="rId2"/>
          <a:stretch>
            <a:fillRect/>
          </a:stretch>
        </p:blipFill>
        <p:spPr>
          <a:xfrm>
            <a:off x="1959397" y="1825625"/>
            <a:ext cx="8273205" cy="4351338"/>
          </a:xfrm>
          <a:prstGeom prst="rect">
            <a:avLst/>
          </a:prstGeom>
        </p:spPr>
      </p:pic>
    </p:spTree>
    <p:extLst>
      <p:ext uri="{BB962C8B-B14F-4D97-AF65-F5344CB8AC3E}">
        <p14:creationId xmlns:p14="http://schemas.microsoft.com/office/powerpoint/2010/main" val="3758412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home page </a:t>
            </a:r>
            <a:endParaRPr lang="en-US" dirty="0"/>
          </a:p>
        </p:txBody>
      </p:sp>
      <p:pic>
        <p:nvPicPr>
          <p:cNvPr id="4" name="Content Placeholder 3"/>
          <p:cNvPicPr>
            <a:picLocks noGrp="1" noChangeAspect="1"/>
          </p:cNvPicPr>
          <p:nvPr>
            <p:ph idx="1"/>
          </p:nvPr>
        </p:nvPicPr>
        <p:blipFill>
          <a:blip r:embed="rId2"/>
          <a:stretch>
            <a:fillRect/>
          </a:stretch>
        </p:blipFill>
        <p:spPr>
          <a:xfrm>
            <a:off x="2226471" y="1825625"/>
            <a:ext cx="7739057" cy="4351338"/>
          </a:xfrm>
          <a:prstGeom prst="rect">
            <a:avLst/>
          </a:prstGeom>
        </p:spPr>
      </p:pic>
    </p:spTree>
    <p:extLst>
      <p:ext uri="{BB962C8B-B14F-4D97-AF65-F5344CB8AC3E}">
        <p14:creationId xmlns:p14="http://schemas.microsoft.com/office/powerpoint/2010/main" val="793489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will signup for customer </a:t>
            </a:r>
            <a:endParaRPr lang="en-US" dirty="0"/>
          </a:p>
        </p:txBody>
      </p:sp>
      <p:pic>
        <p:nvPicPr>
          <p:cNvPr id="4" name="Content Placeholder 3"/>
          <p:cNvPicPr>
            <a:picLocks noGrp="1" noChangeAspect="1"/>
          </p:cNvPicPr>
          <p:nvPr>
            <p:ph idx="1"/>
          </p:nvPr>
        </p:nvPicPr>
        <p:blipFill>
          <a:blip r:embed="rId2"/>
          <a:stretch>
            <a:fillRect/>
          </a:stretch>
        </p:blipFill>
        <p:spPr>
          <a:xfrm>
            <a:off x="2274844" y="1825625"/>
            <a:ext cx="7642312" cy="4351338"/>
          </a:xfrm>
          <a:prstGeom prst="rect">
            <a:avLst/>
          </a:prstGeom>
        </p:spPr>
      </p:pic>
    </p:spTree>
    <p:extLst>
      <p:ext uri="{BB962C8B-B14F-4D97-AF65-F5344CB8AC3E}">
        <p14:creationId xmlns:p14="http://schemas.microsoft.com/office/powerpoint/2010/main" val="14090489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fill the account details </a:t>
            </a:r>
            <a:endParaRPr lang="en-US" dirty="0"/>
          </a:p>
        </p:txBody>
      </p:sp>
      <p:pic>
        <p:nvPicPr>
          <p:cNvPr id="4" name="Content Placeholder 3"/>
          <p:cNvPicPr>
            <a:picLocks noGrp="1" noChangeAspect="1"/>
          </p:cNvPicPr>
          <p:nvPr>
            <p:ph idx="1"/>
          </p:nvPr>
        </p:nvPicPr>
        <p:blipFill>
          <a:blip r:embed="rId2"/>
          <a:stretch>
            <a:fillRect/>
          </a:stretch>
        </p:blipFill>
        <p:spPr>
          <a:xfrm>
            <a:off x="2578625" y="1825625"/>
            <a:ext cx="7034750" cy="4351338"/>
          </a:xfrm>
          <a:prstGeom prst="rect">
            <a:avLst/>
          </a:prstGeom>
        </p:spPr>
      </p:pic>
    </p:spTree>
    <p:extLst>
      <p:ext uri="{BB962C8B-B14F-4D97-AF65-F5344CB8AC3E}">
        <p14:creationId xmlns:p14="http://schemas.microsoft.com/office/powerpoint/2010/main" val="3542660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5763" y="94961"/>
            <a:ext cx="11240474" cy="6668078"/>
          </a:xfrm>
          <a:prstGeom prst="rect">
            <a:avLst/>
          </a:prstGeom>
        </p:spPr>
      </p:pic>
    </p:spTree>
    <p:extLst>
      <p:ext uri="{BB962C8B-B14F-4D97-AF65-F5344CB8AC3E}">
        <p14:creationId xmlns:p14="http://schemas.microsoft.com/office/powerpoint/2010/main" val="3037006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customer details : </a:t>
            </a:r>
            <a:r>
              <a:rPr lang="en-US" dirty="0" err="1" smtClean="0"/>
              <a:t>emailid</a:t>
            </a:r>
            <a:r>
              <a:rPr lang="en-US" dirty="0" smtClean="0"/>
              <a:t> : </a:t>
            </a:r>
            <a:r>
              <a:rPr lang="en-US" dirty="0" smtClean="0">
                <a:hlinkClick r:id="rId2"/>
              </a:rPr>
              <a:t>john@gmail.com</a:t>
            </a:r>
            <a:r>
              <a:rPr lang="en-US" dirty="0" smtClean="0"/>
              <a:t> and password : john@123</a:t>
            </a:r>
            <a:endParaRPr lang="en-US" dirty="0"/>
          </a:p>
        </p:txBody>
      </p:sp>
      <p:pic>
        <p:nvPicPr>
          <p:cNvPr id="4" name="Content Placeholder 3"/>
          <p:cNvPicPr>
            <a:picLocks noGrp="1" noChangeAspect="1"/>
          </p:cNvPicPr>
          <p:nvPr>
            <p:ph idx="1"/>
          </p:nvPr>
        </p:nvPicPr>
        <p:blipFill>
          <a:blip r:embed="rId3"/>
          <a:stretch>
            <a:fillRect/>
          </a:stretch>
        </p:blipFill>
        <p:spPr>
          <a:xfrm>
            <a:off x="2494385" y="1825625"/>
            <a:ext cx="7203229" cy="4351338"/>
          </a:xfrm>
          <a:prstGeom prst="rect">
            <a:avLst/>
          </a:prstGeom>
        </p:spPr>
      </p:pic>
    </p:spTree>
    <p:extLst>
      <p:ext uri="{BB962C8B-B14F-4D97-AF65-F5344CB8AC3E}">
        <p14:creationId xmlns:p14="http://schemas.microsoft.com/office/powerpoint/2010/main" val="5319889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1343</TotalTime>
  <Words>1373</Words>
  <Application>Microsoft Office PowerPoint</Application>
  <PresentationFormat>Widescreen</PresentationFormat>
  <Paragraphs>204</Paragraphs>
  <Slides>116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116</vt:i4>
      </vt:variant>
    </vt:vector>
  </HeadingPairs>
  <TitlesOfParts>
    <vt:vector size="120" baseType="lpstr">
      <vt:lpstr>Arial</vt:lpstr>
      <vt:lpstr>Calibri</vt:lpstr>
      <vt:lpstr>Calibri Light</vt:lpstr>
      <vt:lpstr>Office Theme</vt:lpstr>
      <vt:lpstr>Running capstone application application deploy in AWS with Docker and Jenkin</vt:lpstr>
      <vt:lpstr>This project present in git repository in below URL </vt:lpstr>
      <vt:lpstr>Login the virtual lab and clone the project </vt:lpstr>
      <vt:lpstr>In Virtual lab open this project in VSCode </vt:lpstr>
      <vt:lpstr>Open the my-banking-app-frontend </vt:lpstr>
      <vt:lpstr>Now we need to create the Dockerfile for backend (express js)</vt:lpstr>
      <vt:lpstr>Open the my-banking-app-frontend </vt:lpstr>
      <vt:lpstr>Now we need to create the Dockerfile for frontend (angular)</vt:lpstr>
      <vt:lpstr>Now we need to create the docker-compose file </vt:lpstr>
      <vt:lpstr>PowerPoint Presentation</vt:lpstr>
      <vt:lpstr>Create Jenkinsfile </vt:lpstr>
      <vt:lpstr>Now we do the login for aws</vt:lpstr>
      <vt:lpstr>In Search bar search EC2 instance </vt:lpstr>
      <vt:lpstr>PowerPoint Presentation</vt:lpstr>
      <vt:lpstr>Now you have to click on launch button </vt:lpstr>
      <vt:lpstr>Instance name can be anything :phase2-instance </vt:lpstr>
      <vt:lpstr>No changes – default option </vt:lpstr>
      <vt:lpstr>Instance type – free tier (don’t change)</vt:lpstr>
      <vt:lpstr>Click on create key </vt:lpstr>
      <vt:lpstr>Create the key  (please remember path of the file which help to connect to instance )</vt:lpstr>
      <vt:lpstr>PowerPoint Presentation</vt:lpstr>
      <vt:lpstr>Other option are default don’t do any changes </vt:lpstr>
      <vt:lpstr>PowerPoint Presentation</vt:lpstr>
      <vt:lpstr>Wait for few minutes to instance to run </vt:lpstr>
      <vt:lpstr>Once instance up </vt:lpstr>
      <vt:lpstr>Now click on check box of instance and click on connect </vt:lpstr>
      <vt:lpstr>Now you have to copy and example code content which help to connect running instance through ssh client </vt:lpstr>
      <vt:lpstr>Steps to connect instance </vt:lpstr>
      <vt:lpstr>My file present in desktop so I have point to desktop using gitbash </vt:lpstr>
      <vt:lpstr>Please paste that command to connect this terminal to aws instance </vt:lpstr>
      <vt:lpstr>We need to update instance using command as </vt:lpstr>
      <vt:lpstr>Now we need to instance git in ec2 instance </vt:lpstr>
      <vt:lpstr>Now we will install the docker in EC2 instance </vt:lpstr>
      <vt:lpstr>PowerPoint Presentation</vt:lpstr>
      <vt:lpstr>PowerPoint Presentation</vt:lpstr>
      <vt:lpstr>We need to install docker-compose </vt:lpstr>
      <vt:lpstr>Now we will install Jenkin CI and CD tool in EC2 instance </vt:lpstr>
      <vt:lpstr>PowerPoint Presentation</vt:lpstr>
      <vt:lpstr>Now we will install jenkin </vt:lpstr>
      <vt:lpstr>PowerPoint Presentation</vt:lpstr>
      <vt:lpstr>Now we will add usermod Jenkin and docker </vt:lpstr>
      <vt:lpstr>To get the effect please reboot ec2 instance </vt:lpstr>
      <vt:lpstr>After re-connected to ec2 instane </vt:lpstr>
      <vt:lpstr>Check ec2-instance ip address </vt:lpstr>
      <vt:lpstr>Application running on port number </vt:lpstr>
      <vt:lpstr>Select the security option </vt:lpstr>
      <vt:lpstr>Search security launch wizard </vt:lpstr>
      <vt:lpstr>Once you click on launch wizard it open another tab in browser. </vt:lpstr>
      <vt:lpstr>Search edit inbound rules </vt:lpstr>
      <vt:lpstr>PowerPoint Presentation</vt:lpstr>
      <vt:lpstr>Click on add rule</vt:lpstr>
      <vt:lpstr>Check your ec2 instance ip address</vt:lpstr>
      <vt:lpstr>Instance details </vt:lpstr>
      <vt:lpstr>Now you have to do the changes in angular project. </vt:lpstr>
      <vt:lpstr>After done the changes in angular project </vt:lpstr>
      <vt:lpstr>Now using IP address with port number 8080 check jenkin running or not. </vt:lpstr>
      <vt:lpstr>After running jenking </vt:lpstr>
      <vt:lpstr>Paste this password</vt:lpstr>
      <vt:lpstr>After password paste it will ask to install plugin. Please install suggested plugin </vt:lpstr>
      <vt:lpstr>Wait to install all plugin </vt:lpstr>
      <vt:lpstr>Now you need to create the account </vt:lpstr>
      <vt:lpstr>PowerPoint Presentation</vt:lpstr>
      <vt:lpstr>PowerPoint Presentation</vt:lpstr>
      <vt:lpstr>PowerPoint Presentation</vt:lpstr>
      <vt:lpstr>Jenkin dashboard </vt:lpstr>
      <vt:lpstr>PowerPoint Presentation</vt:lpstr>
      <vt:lpstr>PowerPoint Presentation</vt:lpstr>
      <vt:lpstr>From source code management you can provide git url </vt:lpstr>
      <vt:lpstr>In build trigger you can provide when the project need to build </vt:lpstr>
      <vt:lpstr>Before build you wan to set any build environment details you can set from here </vt:lpstr>
      <vt:lpstr>In build you can write those command which help to build the project </vt:lpstr>
      <vt:lpstr>PowerPoint Presentation</vt:lpstr>
      <vt:lpstr>After build you want to do any task that you can assign in post build </vt:lpstr>
      <vt:lpstr>After all setting you have to save the job then click on build now </vt:lpstr>
      <vt:lpstr>You can see out build result </vt:lpstr>
      <vt:lpstr>After click on green link </vt:lpstr>
      <vt:lpstr>Now click on console output </vt:lpstr>
      <vt:lpstr>Now we will create the Jenkin job </vt:lpstr>
      <vt:lpstr>Please Jenkinsfile file</vt:lpstr>
      <vt:lpstr>Click on new item </vt:lpstr>
      <vt:lpstr>PowerPoint Presentation</vt:lpstr>
      <vt:lpstr>Trigger with github hook build whenever we do changes in github repository </vt:lpstr>
      <vt:lpstr>PowerPoint Presentation</vt:lpstr>
      <vt:lpstr>PowerPoint Presentation</vt:lpstr>
      <vt:lpstr>PowerPoint Presentation</vt:lpstr>
      <vt:lpstr>PowerPoint Presentation</vt:lpstr>
      <vt:lpstr>PowerPoint Presentation</vt:lpstr>
      <vt:lpstr>PowerPoint Presentation</vt:lpstr>
      <vt:lpstr>Now we have to do the changes in Jenkins file in local machine or virtual machine  </vt:lpstr>
      <vt:lpstr>After changes done </vt:lpstr>
      <vt:lpstr>PowerPoint Presentation</vt:lpstr>
      <vt:lpstr>After build you can verify build details </vt:lpstr>
      <vt:lpstr>Now you have to verify the project </vt:lpstr>
      <vt:lpstr>Admin login with emailid as admin@gmaillcom and password is admin@123</vt:lpstr>
      <vt:lpstr>Admin home page </vt:lpstr>
      <vt:lpstr>Now we will signup for customer </vt:lpstr>
      <vt:lpstr>After fill the account details </vt:lpstr>
      <vt:lpstr>PowerPoint Presentation</vt:lpstr>
      <vt:lpstr>Login customer details : emailid : john@gmail.com and password : john@123</vt:lpstr>
      <vt:lpstr>Customer home page </vt:lpstr>
      <vt:lpstr>Customer view details </vt:lpstr>
      <vt:lpstr>Do few transaction operation </vt:lpstr>
      <vt:lpstr>View transactional details </vt:lpstr>
      <vt:lpstr>Now you have to go github account </vt:lpstr>
      <vt:lpstr>PowerPoint Presentation</vt:lpstr>
      <vt:lpstr>PowerPoint Presentation</vt:lpstr>
      <vt:lpstr>Click on addhook </vt:lpstr>
      <vt:lpstr>PowerPoint Presentation</vt:lpstr>
      <vt:lpstr>Check configure or not </vt:lpstr>
      <vt:lpstr>Now we will do the changes </vt:lpstr>
      <vt:lpstr>Replace by Banker Online application </vt:lpstr>
      <vt:lpstr>Re build the project </vt:lpstr>
      <vt:lpstr>PowerPoint Presentation</vt:lpstr>
      <vt:lpstr>PowerPoint Presentation</vt:lpstr>
      <vt:lpstr>You can see build will execute automatically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 – Step 6</dc:title>
  <dc:creator>LENOVO</dc:creator>
  <cp:lastModifiedBy>LENOVO</cp:lastModifiedBy>
  <cp:revision>218</cp:revision>
  <dcterms:created xsi:type="dcterms:W3CDTF">2022-12-24T05:17:27Z</dcterms:created>
  <dcterms:modified xsi:type="dcterms:W3CDTF">2023-02-28T09:02:28Z</dcterms:modified>
</cp:coreProperties>
</file>